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6" r:id="rId1"/>
  </p:sldMasterIdLst>
  <p:notesMasterIdLst>
    <p:notesMasterId r:id="rId25"/>
  </p:notesMasterIdLst>
  <p:handoutMasterIdLst>
    <p:handoutMasterId r:id="rId26"/>
  </p:handoutMasterIdLst>
  <p:sldIdLst>
    <p:sldId id="263" r:id="rId2"/>
    <p:sldId id="317" r:id="rId3"/>
    <p:sldId id="318" r:id="rId4"/>
    <p:sldId id="366" r:id="rId5"/>
    <p:sldId id="367" r:id="rId6"/>
    <p:sldId id="368" r:id="rId7"/>
    <p:sldId id="370" r:id="rId8"/>
    <p:sldId id="369" r:id="rId9"/>
    <p:sldId id="371" r:id="rId10"/>
    <p:sldId id="331" r:id="rId11"/>
    <p:sldId id="372" r:id="rId12"/>
    <p:sldId id="364" r:id="rId13"/>
    <p:sldId id="373" r:id="rId14"/>
    <p:sldId id="374" r:id="rId15"/>
    <p:sldId id="327" r:id="rId16"/>
    <p:sldId id="375" r:id="rId17"/>
    <p:sldId id="330" r:id="rId18"/>
    <p:sldId id="378" r:id="rId19"/>
    <p:sldId id="376" r:id="rId20"/>
    <p:sldId id="360" r:id="rId21"/>
    <p:sldId id="362" r:id="rId22"/>
    <p:sldId id="363" r:id="rId23"/>
    <p:sldId id="319" r:id="rId24"/>
  </p:sldIdLst>
  <p:sldSz cx="9144000" cy="6858000" type="screen4x3"/>
  <p:notesSz cx="9928225" cy="6797675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6pPr>
    <a:lvl7pPr marL="2743200" algn="l" defTabSz="914400" rtl="0" eaLnBrk="1" latinLnBrk="1" hangingPunct="1"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7pPr>
    <a:lvl8pPr marL="3200400" algn="l" defTabSz="914400" rtl="0" eaLnBrk="1" latinLnBrk="1" hangingPunct="1"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8pPr>
    <a:lvl9pPr marL="3657600" algn="l" defTabSz="914400" rtl="0" eaLnBrk="1" latinLnBrk="1" hangingPunct="1">
      <a:defRPr sz="2400" kern="1200">
        <a:solidFill>
          <a:srgbClr val="000000"/>
        </a:solidFill>
        <a:latin typeface="Verdana" pitchFamily="34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0C70"/>
    <a:srgbClr val="306362"/>
    <a:srgbClr val="6600CC"/>
    <a:srgbClr val="214979"/>
    <a:srgbClr val="000000"/>
    <a:srgbClr val="134F16"/>
    <a:srgbClr val="FFFF00"/>
    <a:srgbClr val="772179"/>
    <a:srgbClr val="342E2F"/>
    <a:srgbClr val="0100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44" autoAdjust="0"/>
    <p:restoredTop sz="98454" autoAdjust="0"/>
  </p:normalViewPr>
  <p:slideViewPr>
    <p:cSldViewPr snapToObjects="1">
      <p:cViewPr>
        <p:scale>
          <a:sx n="90" d="100"/>
          <a:sy n="90" d="100"/>
        </p:scale>
        <p:origin x="-2244" y="-630"/>
      </p:cViewPr>
      <p:guideLst>
        <p:guide orient="horz" pos="2160"/>
        <p:guide pos="55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66" d="100"/>
          <a:sy n="66" d="100"/>
        </p:scale>
        <p:origin x="0" y="0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806265-B6DD-4457-A128-256F8C5AB5B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C671BED-7B20-4B5B-8956-143B0FB2900B}">
      <dgm:prSet phldrT="[텍스트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latinLnBrk="1"/>
          <a:r>
            <a:rPr lang="ko-KR" altLang="en-US" sz="1300" dirty="0" smtClean="0">
              <a:solidFill>
                <a:srgbClr val="306362"/>
              </a:solidFill>
            </a:rPr>
            <a:t>   </a:t>
          </a:r>
          <a:r>
            <a:rPr lang="en-US" altLang="ko-KR" sz="2800" b="1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1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이항계수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gm:t>
    </dgm:pt>
    <dgm:pt modelId="{E96B2F7C-321B-4DFC-BC8C-D089393F85EB}" type="parTrans" cxnId="{12239D68-F037-43C7-9C02-0AFD2063B10A}">
      <dgm:prSet/>
      <dgm:spPr/>
      <dgm:t>
        <a:bodyPr/>
        <a:lstStyle/>
        <a:p>
          <a:pPr latinLnBrk="1"/>
          <a:endParaRPr lang="ko-KR" altLang="en-US"/>
        </a:p>
      </dgm:t>
    </dgm:pt>
    <dgm:pt modelId="{2B0D5E05-307F-462C-94F6-B434C2DCEFF6}" type="sibTrans" cxnId="{12239D68-F037-43C7-9C02-0AFD2063B10A}">
      <dgm:prSet/>
      <dgm:spPr/>
      <dgm:t>
        <a:bodyPr/>
        <a:lstStyle/>
        <a:p>
          <a:pPr latinLnBrk="1"/>
          <a:endParaRPr lang="ko-KR" altLang="en-US"/>
        </a:p>
      </dgm:t>
    </dgm:pt>
    <dgm:pt modelId="{694D3DBB-31E3-495B-8187-8282ED247140}">
      <dgm:prSet phldrT="[텍스트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800" dirty="0" smtClean="0"/>
            <a:t> </a:t>
          </a:r>
          <a:endParaRPr lang="en-US" altLang="ko-KR" sz="2800" dirty="0" smtClean="0"/>
        </a:p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2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경우의 수</a:t>
          </a:r>
        </a:p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dirty="0" smtClean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gm:t>
    </dgm:pt>
    <dgm:pt modelId="{8D1F3E95-7F3A-4002-9B14-10EC01318400}" type="parTrans" cxnId="{D8B2218A-A2E2-4A4A-8B8C-88F606A9BF94}">
      <dgm:prSet/>
      <dgm:spPr/>
      <dgm:t>
        <a:bodyPr/>
        <a:lstStyle/>
        <a:p>
          <a:pPr latinLnBrk="1"/>
          <a:endParaRPr lang="ko-KR" altLang="en-US"/>
        </a:p>
      </dgm:t>
    </dgm:pt>
    <dgm:pt modelId="{20A662A7-9FC4-431C-94DA-DEC76D4F92A3}" type="sibTrans" cxnId="{D8B2218A-A2E2-4A4A-8B8C-88F606A9BF94}">
      <dgm:prSet/>
      <dgm:spPr/>
      <dgm:t>
        <a:bodyPr/>
        <a:lstStyle/>
        <a:p>
          <a:pPr latinLnBrk="1"/>
          <a:endParaRPr lang="ko-KR" altLang="en-US"/>
        </a:p>
      </dgm:t>
    </dgm:pt>
    <dgm:pt modelId="{B99388DE-3436-40F5-8647-48F2EFC2A585}">
      <dgm:prSet phldrT="[텍스트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latinLnBrk="1"/>
          <a:r>
            <a:rPr lang="ko-KR" altLang="en-US" sz="2800" dirty="0" smtClean="0"/>
            <a:t> </a:t>
          </a:r>
          <a:r>
            <a:rPr lang="en-US" altLang="ko-KR" sz="2800" b="1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4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조건부 확률</a:t>
          </a:r>
          <a:r>
            <a:rPr lang="ko-KR" altLang="en-US" sz="20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과</a:t>
          </a:r>
          <a:r>
            <a:rPr lang="en-US" altLang="ko-KR" sz="20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독립사건</a:t>
          </a:r>
          <a:endParaRPr lang="ko-KR" altLang="en-US" sz="2800" b="1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gm:t>
    </dgm:pt>
    <dgm:pt modelId="{63DA93CB-E1DE-4F15-98F1-6F6A065E17CB}" type="parTrans" cxnId="{83B03742-23C3-43FA-A617-F3328C9F3782}">
      <dgm:prSet/>
      <dgm:spPr/>
      <dgm:t>
        <a:bodyPr/>
        <a:lstStyle/>
        <a:p>
          <a:pPr latinLnBrk="1"/>
          <a:endParaRPr lang="ko-KR" altLang="en-US"/>
        </a:p>
      </dgm:t>
    </dgm:pt>
    <dgm:pt modelId="{821A6E21-9CC9-4707-8E99-B2E3057B90C8}" type="sibTrans" cxnId="{83B03742-23C3-43FA-A617-F3328C9F3782}">
      <dgm:prSet/>
      <dgm:spPr/>
      <dgm:t>
        <a:bodyPr/>
        <a:lstStyle/>
        <a:p>
          <a:pPr latinLnBrk="1"/>
          <a:endParaRPr lang="ko-KR" altLang="en-US"/>
        </a:p>
      </dgm:t>
    </dgm:pt>
    <dgm:pt modelId="{84E11DF1-C6B3-42D2-A652-0898C9BD41CE}">
      <dgm:prSet phldrT="[텍스트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</a:p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5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확률변수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,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평균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,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표준편차</a:t>
          </a:r>
        </a:p>
        <a:p>
          <a:pPr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 </a:t>
          </a:r>
          <a:endParaRPr lang="ko-KR" altLang="en-US" sz="2800" b="1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gm:t>
    </dgm:pt>
    <dgm:pt modelId="{B8D80F08-D76D-4733-B047-97ED45BB6C07}" type="parTrans" cxnId="{D3470161-61FF-46AB-B0F1-763A0AB14444}">
      <dgm:prSet/>
      <dgm:spPr/>
      <dgm:t>
        <a:bodyPr/>
        <a:lstStyle/>
        <a:p>
          <a:pPr latinLnBrk="1"/>
          <a:endParaRPr lang="ko-KR" altLang="en-US"/>
        </a:p>
      </dgm:t>
    </dgm:pt>
    <dgm:pt modelId="{77E3350C-CDA3-487E-8698-9E9CFB6682ED}" type="sibTrans" cxnId="{D3470161-61FF-46AB-B0F1-763A0AB14444}">
      <dgm:prSet/>
      <dgm:spPr/>
      <dgm:t>
        <a:bodyPr/>
        <a:lstStyle/>
        <a:p>
          <a:pPr latinLnBrk="1"/>
          <a:endParaRPr lang="ko-KR" altLang="en-US"/>
        </a:p>
      </dgm:t>
    </dgm:pt>
    <dgm:pt modelId="{70915259-1354-4000-9231-113D6C37405F}">
      <dgm:prSet phldrT="[텍스트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pPr marL="0" marR="0" indent="0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3. </a:t>
          </a:r>
          <a:r>
            <a:rPr lang="ko-KR" altLang="en-US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확률</a:t>
          </a:r>
          <a:r>
            <a:rPr lang="en-US" altLang="ko-KR" sz="2800" b="1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dirty="0" smtClean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gm:t>
    </dgm:pt>
    <dgm:pt modelId="{9ECBDF7C-9B34-4C18-BC58-6630D3074B65}" type="parTrans" cxnId="{E3076487-D51C-43F5-8755-6CB58DFFA83A}">
      <dgm:prSet/>
      <dgm:spPr/>
      <dgm:t>
        <a:bodyPr/>
        <a:lstStyle/>
        <a:p>
          <a:pPr latinLnBrk="1"/>
          <a:endParaRPr lang="ko-KR" altLang="en-US"/>
        </a:p>
      </dgm:t>
    </dgm:pt>
    <dgm:pt modelId="{B654970D-0A99-42DC-9364-C23C86C0CE60}" type="sibTrans" cxnId="{E3076487-D51C-43F5-8755-6CB58DFFA83A}">
      <dgm:prSet/>
      <dgm:spPr/>
      <dgm:t>
        <a:bodyPr/>
        <a:lstStyle/>
        <a:p>
          <a:pPr latinLnBrk="1"/>
          <a:endParaRPr lang="ko-KR" altLang="en-US"/>
        </a:p>
      </dgm:t>
    </dgm:pt>
    <dgm:pt modelId="{5979A5B2-6EE8-4B33-8572-2D00D3478634}" type="pres">
      <dgm:prSet presAssocID="{0A806265-B6DD-4457-A128-256F8C5AB5B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5478B6F-7987-444D-838B-2FE663791ADA}" type="pres">
      <dgm:prSet presAssocID="{9C671BED-7B20-4B5B-8956-143B0FB2900B}" presName="parentText" presStyleLbl="node1" presStyleIdx="0" presStyleCnt="5" custLinFactNeighborY="-9334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67AEE4E-E481-45D1-9EBE-06DC168A5E1B}" type="pres">
      <dgm:prSet presAssocID="{2B0D5E05-307F-462C-94F6-B434C2DCEFF6}" presName="spacer" presStyleCnt="0"/>
      <dgm:spPr/>
    </dgm:pt>
    <dgm:pt modelId="{3F18651A-7FC9-4BA6-ABB8-E85516D3C111}" type="pres">
      <dgm:prSet presAssocID="{694D3DBB-31E3-495B-8187-8282ED247140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93F27DD-ACCF-4EF2-AD1F-5099F2ACE30F}" type="pres">
      <dgm:prSet presAssocID="{20A662A7-9FC4-431C-94DA-DEC76D4F92A3}" presName="spacer" presStyleCnt="0"/>
      <dgm:spPr/>
    </dgm:pt>
    <dgm:pt modelId="{277CA5B8-DA30-44BB-B5C0-765F7F8C75BE}" type="pres">
      <dgm:prSet presAssocID="{70915259-1354-4000-9231-113D6C37405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D5B627-58B2-4B40-A7C3-C9F96275A0C5}" type="pres">
      <dgm:prSet presAssocID="{B654970D-0A99-42DC-9364-C23C86C0CE60}" presName="spacer" presStyleCnt="0"/>
      <dgm:spPr/>
    </dgm:pt>
    <dgm:pt modelId="{9FA2AE8E-D6F3-4361-8C70-53CFD2AC361C}" type="pres">
      <dgm:prSet presAssocID="{B99388DE-3436-40F5-8647-48F2EFC2A585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610589C-48E4-43FA-8020-7FB2D5B7A948}" type="pres">
      <dgm:prSet presAssocID="{821A6E21-9CC9-4707-8E99-B2E3057B90C8}" presName="spacer" presStyleCnt="0"/>
      <dgm:spPr/>
    </dgm:pt>
    <dgm:pt modelId="{5C6D7FF1-7CE0-4421-929A-8B1E434C4593}" type="pres">
      <dgm:prSet presAssocID="{84E11DF1-C6B3-42D2-A652-0898C9BD41CE}" presName="parentText" presStyleLbl="node1" presStyleIdx="4" presStyleCnt="5" custLinFactY="57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2239D68-F037-43C7-9C02-0AFD2063B10A}" srcId="{0A806265-B6DD-4457-A128-256F8C5AB5B5}" destId="{9C671BED-7B20-4B5B-8956-143B0FB2900B}" srcOrd="0" destOrd="0" parTransId="{E96B2F7C-321B-4DFC-BC8C-D089393F85EB}" sibTransId="{2B0D5E05-307F-462C-94F6-B434C2DCEFF6}"/>
    <dgm:cxn modelId="{D8B2218A-A2E2-4A4A-8B8C-88F606A9BF94}" srcId="{0A806265-B6DD-4457-A128-256F8C5AB5B5}" destId="{694D3DBB-31E3-495B-8187-8282ED247140}" srcOrd="1" destOrd="0" parTransId="{8D1F3E95-7F3A-4002-9B14-10EC01318400}" sibTransId="{20A662A7-9FC4-431C-94DA-DEC76D4F92A3}"/>
    <dgm:cxn modelId="{0AAB27AC-4654-4BEE-92A3-0162897819A1}" type="presOf" srcId="{70915259-1354-4000-9231-113D6C37405F}" destId="{277CA5B8-DA30-44BB-B5C0-765F7F8C75BE}" srcOrd="0" destOrd="0" presId="urn:microsoft.com/office/officeart/2005/8/layout/vList2"/>
    <dgm:cxn modelId="{72CDFF0B-61EE-4A84-AC3A-DF8ACA69F553}" type="presOf" srcId="{9C671BED-7B20-4B5B-8956-143B0FB2900B}" destId="{F5478B6F-7987-444D-838B-2FE663791ADA}" srcOrd="0" destOrd="0" presId="urn:microsoft.com/office/officeart/2005/8/layout/vList2"/>
    <dgm:cxn modelId="{D3470161-61FF-46AB-B0F1-763A0AB14444}" srcId="{0A806265-B6DD-4457-A128-256F8C5AB5B5}" destId="{84E11DF1-C6B3-42D2-A652-0898C9BD41CE}" srcOrd="4" destOrd="0" parTransId="{B8D80F08-D76D-4733-B047-97ED45BB6C07}" sibTransId="{77E3350C-CDA3-487E-8698-9E9CFB6682ED}"/>
    <dgm:cxn modelId="{5F06CA5D-152F-4364-B215-940D4E9D6C6B}" type="presOf" srcId="{B99388DE-3436-40F5-8647-48F2EFC2A585}" destId="{9FA2AE8E-D6F3-4361-8C70-53CFD2AC361C}" srcOrd="0" destOrd="0" presId="urn:microsoft.com/office/officeart/2005/8/layout/vList2"/>
    <dgm:cxn modelId="{F292E6A3-778A-4F7F-8F37-035B96FA1EB6}" type="presOf" srcId="{84E11DF1-C6B3-42D2-A652-0898C9BD41CE}" destId="{5C6D7FF1-7CE0-4421-929A-8B1E434C4593}" srcOrd="0" destOrd="0" presId="urn:microsoft.com/office/officeart/2005/8/layout/vList2"/>
    <dgm:cxn modelId="{834691EA-1296-4C3A-882C-0DBF9A711552}" type="presOf" srcId="{0A806265-B6DD-4457-A128-256F8C5AB5B5}" destId="{5979A5B2-6EE8-4B33-8572-2D00D3478634}" srcOrd="0" destOrd="0" presId="urn:microsoft.com/office/officeart/2005/8/layout/vList2"/>
    <dgm:cxn modelId="{E3076487-D51C-43F5-8755-6CB58DFFA83A}" srcId="{0A806265-B6DD-4457-A128-256F8C5AB5B5}" destId="{70915259-1354-4000-9231-113D6C37405F}" srcOrd="2" destOrd="0" parTransId="{9ECBDF7C-9B34-4C18-BC58-6630D3074B65}" sibTransId="{B654970D-0A99-42DC-9364-C23C86C0CE60}"/>
    <dgm:cxn modelId="{597A9559-E131-4F96-9F1F-7941DFBA1D57}" type="presOf" srcId="{694D3DBB-31E3-495B-8187-8282ED247140}" destId="{3F18651A-7FC9-4BA6-ABB8-E85516D3C111}" srcOrd="0" destOrd="0" presId="urn:microsoft.com/office/officeart/2005/8/layout/vList2"/>
    <dgm:cxn modelId="{83B03742-23C3-43FA-A617-F3328C9F3782}" srcId="{0A806265-B6DD-4457-A128-256F8C5AB5B5}" destId="{B99388DE-3436-40F5-8647-48F2EFC2A585}" srcOrd="3" destOrd="0" parTransId="{63DA93CB-E1DE-4F15-98F1-6F6A065E17CB}" sibTransId="{821A6E21-9CC9-4707-8E99-B2E3057B90C8}"/>
    <dgm:cxn modelId="{BC36B718-7F40-4058-AC2F-7B999CD46F5E}" type="presParOf" srcId="{5979A5B2-6EE8-4B33-8572-2D00D3478634}" destId="{F5478B6F-7987-444D-838B-2FE663791ADA}" srcOrd="0" destOrd="0" presId="urn:microsoft.com/office/officeart/2005/8/layout/vList2"/>
    <dgm:cxn modelId="{13FCC031-2AC5-4D49-8C4B-BE9D534C5495}" type="presParOf" srcId="{5979A5B2-6EE8-4B33-8572-2D00D3478634}" destId="{267AEE4E-E481-45D1-9EBE-06DC168A5E1B}" srcOrd="1" destOrd="0" presId="urn:microsoft.com/office/officeart/2005/8/layout/vList2"/>
    <dgm:cxn modelId="{F2677E83-4566-4219-84CB-C8ECB34FB4C9}" type="presParOf" srcId="{5979A5B2-6EE8-4B33-8572-2D00D3478634}" destId="{3F18651A-7FC9-4BA6-ABB8-E85516D3C111}" srcOrd="2" destOrd="0" presId="urn:microsoft.com/office/officeart/2005/8/layout/vList2"/>
    <dgm:cxn modelId="{A8844DA6-23D3-4252-A2D0-A441EC4E109F}" type="presParOf" srcId="{5979A5B2-6EE8-4B33-8572-2D00D3478634}" destId="{893F27DD-ACCF-4EF2-AD1F-5099F2ACE30F}" srcOrd="3" destOrd="0" presId="urn:microsoft.com/office/officeart/2005/8/layout/vList2"/>
    <dgm:cxn modelId="{8EB0318B-331D-402A-8977-836612CD045F}" type="presParOf" srcId="{5979A5B2-6EE8-4B33-8572-2D00D3478634}" destId="{277CA5B8-DA30-44BB-B5C0-765F7F8C75BE}" srcOrd="4" destOrd="0" presId="urn:microsoft.com/office/officeart/2005/8/layout/vList2"/>
    <dgm:cxn modelId="{896117EA-7541-4DA9-A666-6247C00578D6}" type="presParOf" srcId="{5979A5B2-6EE8-4B33-8572-2D00D3478634}" destId="{ECD5B627-58B2-4B40-A7C3-C9F96275A0C5}" srcOrd="5" destOrd="0" presId="urn:microsoft.com/office/officeart/2005/8/layout/vList2"/>
    <dgm:cxn modelId="{002A3D57-83FC-425B-9B03-23C3CD5B42F8}" type="presParOf" srcId="{5979A5B2-6EE8-4B33-8572-2D00D3478634}" destId="{9FA2AE8E-D6F3-4361-8C70-53CFD2AC361C}" srcOrd="6" destOrd="0" presId="urn:microsoft.com/office/officeart/2005/8/layout/vList2"/>
    <dgm:cxn modelId="{87B026F3-4113-4EE2-84F9-1C9890091895}" type="presParOf" srcId="{5979A5B2-6EE8-4B33-8572-2D00D3478634}" destId="{F610589C-48E4-43FA-8020-7FB2D5B7A948}" srcOrd="7" destOrd="0" presId="urn:microsoft.com/office/officeart/2005/8/layout/vList2"/>
    <dgm:cxn modelId="{2A0DE78F-8003-41C0-8DCC-7BE34EA54FA9}" type="presParOf" srcId="{5979A5B2-6EE8-4B33-8572-2D00D3478634}" destId="{5C6D7FF1-7CE0-4421-929A-8B1E434C459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478B6F-7987-444D-838B-2FE663791ADA}">
      <dsp:nvSpPr>
        <dsp:cNvPr id="0" name=""/>
        <dsp:cNvSpPr/>
      </dsp:nvSpPr>
      <dsp:spPr>
        <a:xfrm>
          <a:off x="0" y="0"/>
          <a:ext cx="5076564" cy="9240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kern="1200" dirty="0" smtClean="0">
              <a:solidFill>
                <a:srgbClr val="306362"/>
              </a:solidFill>
            </a:rPr>
            <a:t>   </a:t>
          </a:r>
          <a:r>
            <a:rPr lang="en-US" altLang="ko-KR" sz="2800" b="1" kern="1200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1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이항계수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kern="1200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sp:txBody>
      <dsp:txXfrm>
        <a:off x="45106" y="45106"/>
        <a:ext cx="4986352" cy="833788"/>
      </dsp:txXfrm>
    </dsp:sp>
    <dsp:sp modelId="{3F18651A-7FC9-4BA6-ABB8-E85516D3C111}">
      <dsp:nvSpPr>
        <dsp:cNvPr id="0" name=""/>
        <dsp:cNvSpPr/>
      </dsp:nvSpPr>
      <dsp:spPr>
        <a:xfrm>
          <a:off x="0" y="930153"/>
          <a:ext cx="5076564" cy="9240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800" kern="1200" dirty="0" smtClean="0"/>
            <a:t> </a:t>
          </a:r>
          <a:endParaRPr lang="en-US" altLang="ko-KR" sz="2800" kern="1200" dirty="0" smtClean="0"/>
        </a:p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kern="1200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2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경우의 수</a:t>
          </a:r>
        </a:p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kern="1200" dirty="0" smtClean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sp:txBody>
      <dsp:txXfrm>
        <a:off x="45106" y="975259"/>
        <a:ext cx="4986352" cy="833788"/>
      </dsp:txXfrm>
    </dsp:sp>
    <dsp:sp modelId="{277CA5B8-DA30-44BB-B5C0-765F7F8C75BE}">
      <dsp:nvSpPr>
        <dsp:cNvPr id="0" name=""/>
        <dsp:cNvSpPr/>
      </dsp:nvSpPr>
      <dsp:spPr>
        <a:xfrm>
          <a:off x="0" y="1860257"/>
          <a:ext cx="5076564" cy="9240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3.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확률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endParaRPr lang="ko-KR" altLang="en-US" sz="2800" b="1" kern="1200" dirty="0" smtClean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sp:txBody>
      <dsp:txXfrm>
        <a:off x="45106" y="1905363"/>
        <a:ext cx="4986352" cy="833788"/>
      </dsp:txXfrm>
    </dsp:sp>
    <dsp:sp modelId="{9FA2AE8E-D6F3-4361-8C70-53CFD2AC361C}">
      <dsp:nvSpPr>
        <dsp:cNvPr id="0" name=""/>
        <dsp:cNvSpPr/>
      </dsp:nvSpPr>
      <dsp:spPr>
        <a:xfrm>
          <a:off x="0" y="2790361"/>
          <a:ext cx="5076564" cy="9240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/>
            <a:t> </a:t>
          </a:r>
          <a:r>
            <a:rPr lang="en-US" altLang="ko-KR" sz="2800" b="1" kern="1200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4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조건부 확률</a:t>
          </a:r>
          <a:r>
            <a:rPr lang="ko-KR" altLang="en-US" sz="20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과</a:t>
          </a:r>
          <a:r>
            <a:rPr lang="en-US" altLang="ko-KR" sz="20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독립사건</a:t>
          </a:r>
          <a:endParaRPr lang="ko-KR" altLang="en-US" sz="2800" b="1" kern="1200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sp:txBody>
      <dsp:txXfrm>
        <a:off x="45106" y="2835467"/>
        <a:ext cx="4986352" cy="833788"/>
      </dsp:txXfrm>
    </dsp:sp>
    <dsp:sp modelId="{5C6D7FF1-7CE0-4421-929A-8B1E434C4593}">
      <dsp:nvSpPr>
        <dsp:cNvPr id="0" name=""/>
        <dsp:cNvSpPr/>
      </dsp:nvSpPr>
      <dsp:spPr>
        <a:xfrm>
          <a:off x="0" y="3720515"/>
          <a:ext cx="5076564" cy="92400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kern="1200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</a:t>
          </a:r>
        </a:p>
        <a:p>
          <a:pPr marL="0" marR="0" lvl="0" indent="0" algn="l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2800" b="1" kern="1200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5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.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확률변수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,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평균</a:t>
          </a: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, </a:t>
          </a:r>
          <a:r>
            <a:rPr lang="ko-KR" altLang="en-US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표준편차</a:t>
          </a:r>
        </a:p>
        <a:p>
          <a:pPr lvl="0" algn="l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800" b="1" kern="1200" dirty="0" smtClean="0">
              <a:solidFill>
                <a:schemeClr val="accent4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rPr>
            <a:t>  </a:t>
          </a:r>
          <a:endParaRPr lang="ko-KR" altLang="en-US" sz="2800" b="1" kern="1200" dirty="0">
            <a:solidFill>
              <a:schemeClr val="accent4"/>
            </a:solidFill>
            <a:latin typeface="함초롬바탕" panose="02030504000101010101" pitchFamily="18" charset="-127"/>
            <a:ea typeface="함초롬바탕" panose="02030504000101010101" pitchFamily="18" charset="-127"/>
            <a:cs typeface="함초롬바탕" panose="02030504000101010101" pitchFamily="18" charset="-127"/>
          </a:endParaRPr>
        </a:p>
      </dsp:txBody>
      <dsp:txXfrm>
        <a:off x="45106" y="3765621"/>
        <a:ext cx="4986352" cy="8337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ko-KR"/>
          </a:p>
        </p:txBody>
      </p:sp>
      <p:sp>
        <p:nvSpPr>
          <p:cNvPr id="9216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655" y="0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ko-KR"/>
          </a:p>
        </p:txBody>
      </p:sp>
      <p:sp>
        <p:nvSpPr>
          <p:cNvPr id="9216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7411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ko-KR"/>
          </a:p>
        </p:txBody>
      </p:sp>
      <p:sp>
        <p:nvSpPr>
          <p:cNvPr id="9216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655" y="6457411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26473EDF-22CA-4E28-91A7-28546EDC5A96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513854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 altLang="ko-KR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296" y="0"/>
            <a:ext cx="4303568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 altLang="ko-KR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267075" y="509588"/>
            <a:ext cx="339883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2587" y="3228706"/>
            <a:ext cx="7943053" cy="305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25"/>
            <a:ext cx="4303570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en-US" altLang="ko-KR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296" y="6456325"/>
            <a:ext cx="4303568" cy="34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48B9A6A7-853B-4607-8215-118AA096F4D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214078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9A6A7-853B-4607-8215-118AA096F4D2}" type="slidenum">
              <a:rPr lang="ko-KR" altLang="en-US" smtClean="0"/>
              <a:pPr/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1064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07" name="Text Box 95"/>
          <p:cNvSpPr txBox="1">
            <a:spLocks noChangeArrowheads="1"/>
          </p:cNvSpPr>
          <p:nvPr/>
        </p:nvSpPr>
        <p:spPr bwMode="gray">
          <a:xfrm>
            <a:off x="7451725" y="476250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tx1">
                        <a:gamma/>
                        <a:tint val="54510"/>
                        <a:invGamma/>
                      </a:schemeClr>
                    </a:gs>
                    <a:gs pos="100000">
                      <a:schemeClr val="tx1"/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accent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ko-KR" sz="2800" b="1">
                <a:solidFill>
                  <a:schemeClr val="bg1"/>
                </a:solidFill>
              </a:rPr>
              <a:t>LOGO</a:t>
            </a:r>
          </a:p>
        </p:txBody>
      </p:sp>
      <p:grpSp>
        <p:nvGrpSpPr>
          <p:cNvPr id="13436" name="Group 124"/>
          <p:cNvGrpSpPr>
            <a:grpSpLocks/>
          </p:cNvGrpSpPr>
          <p:nvPr/>
        </p:nvGrpSpPr>
        <p:grpSpPr bwMode="auto">
          <a:xfrm>
            <a:off x="0" y="-19050"/>
            <a:ext cx="9148763" cy="6886575"/>
            <a:chOff x="0" y="-12"/>
            <a:chExt cx="5763" cy="4338"/>
          </a:xfrm>
        </p:grpSpPr>
        <p:sp>
          <p:nvSpPr>
            <p:cNvPr id="13426" name="Freeform 114"/>
            <p:cNvSpPr>
              <a:spLocks/>
            </p:cNvSpPr>
            <p:nvPr/>
          </p:nvSpPr>
          <p:spPr bwMode="gray">
            <a:xfrm>
              <a:off x="0" y="4028"/>
              <a:ext cx="260" cy="297"/>
            </a:xfrm>
            <a:custGeom>
              <a:avLst/>
              <a:gdLst>
                <a:gd name="T0" fmla="*/ 260 w 260"/>
                <a:gd name="T1" fmla="*/ 297 h 297"/>
                <a:gd name="T2" fmla="*/ 144 w 260"/>
                <a:gd name="T3" fmla="*/ 225 h 297"/>
                <a:gd name="T4" fmla="*/ 52 w 260"/>
                <a:gd name="T5" fmla="*/ 137 h 297"/>
                <a:gd name="T6" fmla="*/ 0 w 260"/>
                <a:gd name="T7" fmla="*/ 0 h 297"/>
                <a:gd name="T8" fmla="*/ 1 w 260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97">
                  <a:moveTo>
                    <a:pt x="260" y="297"/>
                  </a:moveTo>
                  <a:lnTo>
                    <a:pt x="144" y="225"/>
                  </a:lnTo>
                  <a:lnTo>
                    <a:pt x="52" y="137"/>
                  </a:lnTo>
                  <a:lnTo>
                    <a:pt x="0" y="0"/>
                  </a:lnTo>
                  <a:lnTo>
                    <a:pt x="1" y="297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29" name="Freeform 117"/>
            <p:cNvSpPr>
              <a:spLocks/>
            </p:cNvSpPr>
            <p:nvPr/>
          </p:nvSpPr>
          <p:spPr bwMode="gray">
            <a:xfrm>
              <a:off x="0" y="-12"/>
              <a:ext cx="340" cy="334"/>
            </a:xfrm>
            <a:custGeom>
              <a:avLst/>
              <a:gdLst>
                <a:gd name="T0" fmla="*/ 1 w 288"/>
                <a:gd name="T1" fmla="*/ 338 h 338"/>
                <a:gd name="T2" fmla="*/ 77 w 288"/>
                <a:gd name="T3" fmla="*/ 122 h 338"/>
                <a:gd name="T4" fmla="*/ 275 w 288"/>
                <a:gd name="T5" fmla="*/ 20 h 338"/>
                <a:gd name="T6" fmla="*/ 0 w 288"/>
                <a:gd name="T7" fmla="*/ 2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8" h="338">
                  <a:moveTo>
                    <a:pt x="1" y="338"/>
                  </a:moveTo>
                  <a:cubicBezTo>
                    <a:pt x="14" y="302"/>
                    <a:pt x="1" y="244"/>
                    <a:pt x="77" y="122"/>
                  </a:cubicBezTo>
                  <a:cubicBezTo>
                    <a:pt x="153" y="0"/>
                    <a:pt x="288" y="32"/>
                    <a:pt x="275" y="20"/>
                  </a:cubicBezTo>
                  <a:lnTo>
                    <a:pt x="0" y="2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30" name="Freeform 118"/>
            <p:cNvSpPr>
              <a:spLocks/>
            </p:cNvSpPr>
            <p:nvPr/>
          </p:nvSpPr>
          <p:spPr bwMode="gray">
            <a:xfrm>
              <a:off x="5475" y="8"/>
              <a:ext cx="281" cy="344"/>
            </a:xfrm>
            <a:custGeom>
              <a:avLst/>
              <a:gdLst>
                <a:gd name="T0" fmla="*/ 0 w 281"/>
                <a:gd name="T1" fmla="*/ 0 h 348"/>
                <a:gd name="T2" fmla="*/ 202 w 281"/>
                <a:gd name="T3" fmla="*/ 96 h 348"/>
                <a:gd name="T4" fmla="*/ 281 w 281"/>
                <a:gd name="T5" fmla="*/ 332 h 348"/>
                <a:gd name="T6" fmla="*/ 281 w 281"/>
                <a:gd name="T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348">
                  <a:moveTo>
                    <a:pt x="0" y="0"/>
                  </a:moveTo>
                  <a:cubicBezTo>
                    <a:pt x="33" y="16"/>
                    <a:pt x="125" y="6"/>
                    <a:pt x="202" y="96"/>
                  </a:cubicBezTo>
                  <a:cubicBezTo>
                    <a:pt x="279" y="186"/>
                    <a:pt x="268" y="348"/>
                    <a:pt x="281" y="332"/>
                  </a:cubicBezTo>
                  <a:lnTo>
                    <a:pt x="281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31" name="Freeform 119"/>
            <p:cNvSpPr>
              <a:spLocks/>
            </p:cNvSpPr>
            <p:nvPr/>
          </p:nvSpPr>
          <p:spPr bwMode="auto">
            <a:xfrm>
              <a:off x="5465" y="4037"/>
              <a:ext cx="298" cy="289"/>
            </a:xfrm>
            <a:custGeom>
              <a:avLst/>
              <a:gdLst>
                <a:gd name="T0" fmla="*/ 0 w 227"/>
                <a:gd name="T1" fmla="*/ 289 h 289"/>
                <a:gd name="T2" fmla="*/ 227 w 227"/>
                <a:gd name="T3" fmla="*/ 289 h 289"/>
                <a:gd name="T4" fmla="*/ 227 w 227"/>
                <a:gd name="T5" fmla="*/ 17 h 289"/>
                <a:gd name="T6" fmla="*/ 129 w 227"/>
                <a:gd name="T7" fmla="*/ 188 h 289"/>
                <a:gd name="T8" fmla="*/ 0 w 227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89">
                  <a:moveTo>
                    <a:pt x="0" y="289"/>
                  </a:moveTo>
                  <a:lnTo>
                    <a:pt x="227" y="289"/>
                  </a:lnTo>
                  <a:lnTo>
                    <a:pt x="227" y="17"/>
                  </a:lnTo>
                  <a:cubicBezTo>
                    <a:pt x="211" y="0"/>
                    <a:pt x="210" y="117"/>
                    <a:pt x="129" y="188"/>
                  </a:cubicBezTo>
                  <a:cubicBezTo>
                    <a:pt x="48" y="259"/>
                    <a:pt x="28" y="270"/>
                    <a:pt x="0" y="2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28" name="AutoShape 116"/>
            <p:cNvSpPr>
              <a:spLocks noChangeArrowheads="1"/>
            </p:cNvSpPr>
            <p:nvPr/>
          </p:nvSpPr>
          <p:spPr bwMode="gray">
            <a:xfrm>
              <a:off x="26" y="32"/>
              <a:ext cx="5709" cy="426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13443" name="Rectangle 131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685800" y="2286000"/>
            <a:ext cx="7772400" cy="1143000"/>
          </a:xfrm>
        </p:spPr>
        <p:txBody>
          <a:bodyPr/>
          <a:lstStyle>
            <a:lvl1pPr>
              <a:defRPr sz="5400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noProof="0" dirty="0" smtClean="0"/>
              <a:t>마스터 제목 스타일 편집</a:t>
            </a:r>
          </a:p>
        </p:txBody>
      </p:sp>
      <p:sp>
        <p:nvSpPr>
          <p:cNvPr id="13445" name="Rectangle 133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3023828" y="4114800"/>
            <a:ext cx="3276600" cy="609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tx1"/>
                </a:solidFill>
                <a:latin typeface="Arial" charset="0"/>
              </a:defRPr>
            </a:lvl1pPr>
          </a:lstStyle>
          <a:p>
            <a:pPr lvl="0"/>
            <a:endParaRPr lang="ko-KR" altLang="en-US" noProof="0" dirty="0" smtClean="0"/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>
                <a:solidFill>
                  <a:srgbClr val="772179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 b="0">
                <a:solidFill>
                  <a:schemeClr val="accent4"/>
                </a:solidFill>
              </a:defRPr>
            </a:lvl1pPr>
            <a:lvl2pPr>
              <a:defRPr>
                <a:solidFill>
                  <a:schemeClr val="accent4"/>
                </a:solidFill>
              </a:defRPr>
            </a:lvl2pPr>
            <a:lvl3pPr>
              <a:defRPr>
                <a:solidFill>
                  <a:schemeClr val="accent4"/>
                </a:solidFill>
              </a:defRPr>
            </a:lvl3pPr>
            <a:lvl4pPr>
              <a:defRPr>
                <a:solidFill>
                  <a:schemeClr val="accent4"/>
                </a:solidFill>
              </a:defRPr>
            </a:lvl4pPr>
            <a:lvl5pPr>
              <a:defRPr>
                <a:solidFill>
                  <a:schemeClr val="accent4"/>
                </a:solidFill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6D10CC7-DF36-42E5-8BFC-B8B39A320EA8}" type="slidenum">
              <a:rPr lang="ko-KR" altLang="en-US"/>
              <a:pPr/>
              <a:t>‹#›</a:t>
            </a:fld>
            <a:endParaRPr lang="en-US" altLang="ko-KR" dirty="0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29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68666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40AB087-915A-4CDA-9892-A2076D183343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021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02088" cy="5327650"/>
          </a:xfrm>
        </p:spPr>
        <p:txBody>
          <a:bodyPr/>
          <a:lstStyle>
            <a:lvl1pPr>
              <a:defRPr sz="2800">
                <a:solidFill>
                  <a:schemeClr val="accent4"/>
                </a:solidFill>
              </a:defRPr>
            </a:lvl1pPr>
            <a:lvl2pPr>
              <a:defRPr sz="2400">
                <a:solidFill>
                  <a:schemeClr val="accent4"/>
                </a:solidFill>
              </a:defRPr>
            </a:lvl2pPr>
            <a:lvl3pPr>
              <a:defRPr sz="2000">
                <a:solidFill>
                  <a:schemeClr val="accent4"/>
                </a:solidFill>
              </a:defRPr>
            </a:lvl3pPr>
            <a:lvl4pPr>
              <a:defRPr sz="1800">
                <a:solidFill>
                  <a:schemeClr val="accent4"/>
                </a:solidFill>
              </a:defRPr>
            </a:lvl4pPr>
            <a:lvl5pPr>
              <a:defRPr sz="1800">
                <a:solidFill>
                  <a:schemeClr val="accent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11688" y="914400"/>
            <a:ext cx="4003675" cy="5327650"/>
          </a:xfrm>
        </p:spPr>
        <p:txBody>
          <a:bodyPr/>
          <a:lstStyle>
            <a:lvl1pPr>
              <a:defRPr sz="2800">
                <a:solidFill>
                  <a:schemeClr val="accent4"/>
                </a:solidFill>
              </a:defRPr>
            </a:lvl1pPr>
            <a:lvl2pPr>
              <a:defRPr sz="2400">
                <a:solidFill>
                  <a:schemeClr val="accent4"/>
                </a:solidFill>
              </a:defRPr>
            </a:lvl2pPr>
            <a:lvl3pPr>
              <a:defRPr sz="2000">
                <a:solidFill>
                  <a:schemeClr val="accent4"/>
                </a:solidFill>
              </a:defRPr>
            </a:lvl3pPr>
            <a:lvl4pPr>
              <a:defRPr sz="1800">
                <a:solidFill>
                  <a:schemeClr val="accent4"/>
                </a:solidFill>
              </a:defRPr>
            </a:lvl4pPr>
            <a:lvl5pPr>
              <a:defRPr sz="1800">
                <a:solidFill>
                  <a:schemeClr val="accent4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A66FE21-1906-4E2D-91A5-198A6667A8FE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025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E40955B-03EE-4AE3-9E90-0A15EC64F88D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29741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358161C-1F05-406D-928D-6F820E01FE18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4" name="그림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415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44157EB-8825-4AFF-8A52-1175A5234781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551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8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71AD5DA-C9C6-4BC6-8AAB-6B24985BD62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18515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28CD61-D57A-41F6-A988-B85D776DD8D5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95461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C08E17F-B035-4EAC-91CF-8EF6ED72ADA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59072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4638" y="228600"/>
            <a:ext cx="2105025" cy="601345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167438" cy="6013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08B0E46-964D-4446-B6B5-3016A26B7137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32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424863" cy="5048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914400"/>
            <a:ext cx="4002088" cy="53276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11688" y="914400"/>
            <a:ext cx="4003675" cy="53276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0"/>
          </p:nvPr>
        </p:nvSpPr>
        <p:spPr>
          <a:xfrm>
            <a:off x="8185150" y="6407150"/>
            <a:ext cx="1066800" cy="304800"/>
          </a:xfrm>
        </p:spPr>
        <p:txBody>
          <a:bodyPr/>
          <a:lstStyle>
            <a:lvl1pPr>
              <a:defRPr/>
            </a:lvl1pPr>
          </a:lstStyle>
          <a:p>
            <a:fld id="{3D3A1A5A-0953-45FF-A2C3-547CC2622AF3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506168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424863" cy="5048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914400"/>
            <a:ext cx="4002088" cy="53276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11688" y="914400"/>
            <a:ext cx="4003675" cy="25876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11688" y="3654425"/>
            <a:ext cx="4003675" cy="25876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8185150" y="6407150"/>
            <a:ext cx="1066800" cy="304800"/>
          </a:xfrm>
        </p:spPr>
        <p:txBody>
          <a:bodyPr/>
          <a:lstStyle>
            <a:lvl1pPr>
              <a:defRPr/>
            </a:lvl1pPr>
          </a:lstStyle>
          <a:p>
            <a:fld id="{773B4911-07A2-4A9A-9A16-7611532DD311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856767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04800" y="228600"/>
            <a:ext cx="8424863" cy="601345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8185150" y="6407150"/>
            <a:ext cx="1066800" cy="304800"/>
          </a:xfrm>
        </p:spPr>
        <p:txBody>
          <a:bodyPr/>
          <a:lstStyle>
            <a:lvl1pPr>
              <a:defRPr/>
            </a:lvl1pPr>
          </a:lstStyle>
          <a:p>
            <a:fld id="{396514F9-9425-4E79-87EA-09385767DBE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92850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gray">
          <a:xfrm>
            <a:off x="304800" y="228600"/>
            <a:ext cx="8424863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4038600" y="6461453"/>
            <a:ext cx="1066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defRPr sz="1200" b="1">
                <a:solidFill>
                  <a:schemeClr val="tx1"/>
                </a:solidFill>
              </a:defRPr>
            </a:lvl1pPr>
          </a:lstStyle>
          <a:p>
            <a:endParaRPr lang="en-US" altLang="ko-KR" dirty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914400"/>
            <a:ext cx="8158163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grpSp>
        <p:nvGrpSpPr>
          <p:cNvPr id="12414" name="Group 126"/>
          <p:cNvGrpSpPr>
            <a:grpSpLocks/>
          </p:cNvGrpSpPr>
          <p:nvPr/>
        </p:nvGrpSpPr>
        <p:grpSpPr bwMode="auto">
          <a:xfrm>
            <a:off x="0" y="0"/>
            <a:ext cx="9148763" cy="6858000"/>
            <a:chOff x="0" y="-12"/>
            <a:chExt cx="5763" cy="4338"/>
          </a:xfrm>
        </p:grpSpPr>
        <p:sp>
          <p:nvSpPr>
            <p:cNvPr id="12415" name="Freeform 127"/>
            <p:cNvSpPr>
              <a:spLocks/>
            </p:cNvSpPr>
            <p:nvPr userDrawn="1"/>
          </p:nvSpPr>
          <p:spPr bwMode="gray">
            <a:xfrm>
              <a:off x="0" y="4028"/>
              <a:ext cx="260" cy="297"/>
            </a:xfrm>
            <a:custGeom>
              <a:avLst/>
              <a:gdLst>
                <a:gd name="T0" fmla="*/ 260 w 260"/>
                <a:gd name="T1" fmla="*/ 297 h 297"/>
                <a:gd name="T2" fmla="*/ 144 w 260"/>
                <a:gd name="T3" fmla="*/ 225 h 297"/>
                <a:gd name="T4" fmla="*/ 52 w 260"/>
                <a:gd name="T5" fmla="*/ 137 h 297"/>
                <a:gd name="T6" fmla="*/ 0 w 260"/>
                <a:gd name="T7" fmla="*/ 0 h 297"/>
                <a:gd name="T8" fmla="*/ 1 w 260"/>
                <a:gd name="T9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297">
                  <a:moveTo>
                    <a:pt x="260" y="297"/>
                  </a:moveTo>
                  <a:lnTo>
                    <a:pt x="144" y="225"/>
                  </a:lnTo>
                  <a:lnTo>
                    <a:pt x="52" y="137"/>
                  </a:lnTo>
                  <a:lnTo>
                    <a:pt x="0" y="0"/>
                  </a:lnTo>
                  <a:lnTo>
                    <a:pt x="1" y="297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16" name="Freeform 128"/>
            <p:cNvSpPr>
              <a:spLocks/>
            </p:cNvSpPr>
            <p:nvPr userDrawn="1"/>
          </p:nvSpPr>
          <p:spPr bwMode="gray">
            <a:xfrm>
              <a:off x="0" y="-12"/>
              <a:ext cx="340" cy="334"/>
            </a:xfrm>
            <a:custGeom>
              <a:avLst/>
              <a:gdLst>
                <a:gd name="T0" fmla="*/ 1 w 288"/>
                <a:gd name="T1" fmla="*/ 338 h 338"/>
                <a:gd name="T2" fmla="*/ 77 w 288"/>
                <a:gd name="T3" fmla="*/ 122 h 338"/>
                <a:gd name="T4" fmla="*/ 275 w 288"/>
                <a:gd name="T5" fmla="*/ 20 h 338"/>
                <a:gd name="T6" fmla="*/ 0 w 288"/>
                <a:gd name="T7" fmla="*/ 2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8" h="338">
                  <a:moveTo>
                    <a:pt x="1" y="338"/>
                  </a:moveTo>
                  <a:cubicBezTo>
                    <a:pt x="14" y="302"/>
                    <a:pt x="1" y="244"/>
                    <a:pt x="77" y="122"/>
                  </a:cubicBezTo>
                  <a:cubicBezTo>
                    <a:pt x="153" y="0"/>
                    <a:pt x="288" y="32"/>
                    <a:pt x="275" y="20"/>
                  </a:cubicBezTo>
                  <a:lnTo>
                    <a:pt x="0" y="2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17" name="Freeform 129"/>
            <p:cNvSpPr>
              <a:spLocks/>
            </p:cNvSpPr>
            <p:nvPr userDrawn="1"/>
          </p:nvSpPr>
          <p:spPr bwMode="gray">
            <a:xfrm>
              <a:off x="5475" y="8"/>
              <a:ext cx="281" cy="344"/>
            </a:xfrm>
            <a:custGeom>
              <a:avLst/>
              <a:gdLst>
                <a:gd name="T0" fmla="*/ 0 w 281"/>
                <a:gd name="T1" fmla="*/ 0 h 348"/>
                <a:gd name="T2" fmla="*/ 202 w 281"/>
                <a:gd name="T3" fmla="*/ 96 h 348"/>
                <a:gd name="T4" fmla="*/ 281 w 281"/>
                <a:gd name="T5" fmla="*/ 332 h 348"/>
                <a:gd name="T6" fmla="*/ 281 w 281"/>
                <a:gd name="T7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348">
                  <a:moveTo>
                    <a:pt x="0" y="0"/>
                  </a:moveTo>
                  <a:cubicBezTo>
                    <a:pt x="33" y="16"/>
                    <a:pt x="125" y="6"/>
                    <a:pt x="202" y="96"/>
                  </a:cubicBezTo>
                  <a:cubicBezTo>
                    <a:pt x="279" y="186"/>
                    <a:pt x="268" y="348"/>
                    <a:pt x="281" y="332"/>
                  </a:cubicBezTo>
                  <a:lnTo>
                    <a:pt x="281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18" name="Freeform 130"/>
            <p:cNvSpPr>
              <a:spLocks/>
            </p:cNvSpPr>
            <p:nvPr userDrawn="1"/>
          </p:nvSpPr>
          <p:spPr bwMode="auto">
            <a:xfrm>
              <a:off x="5465" y="4037"/>
              <a:ext cx="298" cy="289"/>
            </a:xfrm>
            <a:custGeom>
              <a:avLst/>
              <a:gdLst>
                <a:gd name="T0" fmla="*/ 0 w 227"/>
                <a:gd name="T1" fmla="*/ 289 h 289"/>
                <a:gd name="T2" fmla="*/ 227 w 227"/>
                <a:gd name="T3" fmla="*/ 289 h 289"/>
                <a:gd name="T4" fmla="*/ 227 w 227"/>
                <a:gd name="T5" fmla="*/ 17 h 289"/>
                <a:gd name="T6" fmla="*/ 129 w 227"/>
                <a:gd name="T7" fmla="*/ 188 h 289"/>
                <a:gd name="T8" fmla="*/ 0 w 227"/>
                <a:gd name="T9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7" h="289">
                  <a:moveTo>
                    <a:pt x="0" y="289"/>
                  </a:moveTo>
                  <a:lnTo>
                    <a:pt x="227" y="289"/>
                  </a:lnTo>
                  <a:lnTo>
                    <a:pt x="227" y="17"/>
                  </a:lnTo>
                  <a:cubicBezTo>
                    <a:pt x="211" y="0"/>
                    <a:pt x="210" y="117"/>
                    <a:pt x="129" y="188"/>
                  </a:cubicBezTo>
                  <a:cubicBezTo>
                    <a:pt x="48" y="259"/>
                    <a:pt x="28" y="270"/>
                    <a:pt x="0" y="2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19" name="AutoShape 131"/>
            <p:cNvSpPr>
              <a:spLocks noChangeArrowheads="1"/>
            </p:cNvSpPr>
            <p:nvPr userDrawn="1"/>
          </p:nvSpPr>
          <p:spPr bwMode="gray">
            <a:xfrm>
              <a:off x="26" y="32"/>
              <a:ext cx="5709" cy="426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71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 b="1" u="none">
          <a:solidFill>
            <a:srgbClr val="772179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1pPr>
      <a:lvl2pPr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 u="sng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800">
          <a:solidFill>
            <a:srgbClr val="000000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400">
          <a:solidFill>
            <a:srgbClr val="000000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400">
          <a:solidFill>
            <a:srgbClr val="000000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>
          <a:solidFill>
            <a:srgbClr val="000000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§"/>
        <a:defRPr sz="2000">
          <a:solidFill>
            <a:srgbClr val="000000"/>
          </a:solidFill>
          <a:latin typeface="함초롬바탕" panose="02030504000101010101" pitchFamily="18" charset="-127"/>
          <a:ea typeface="함초롬바탕" panose="02030504000101010101" pitchFamily="18" charset="-127"/>
          <a:cs typeface="함초롬바탕" panose="02030504000101010101" pitchFamily="18" charset="-127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n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n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n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Font typeface="Wingdings" pitchFamily="2" charset="2"/>
        <a:buChar char="n"/>
        <a:defRPr sz="2000">
          <a:solidFill>
            <a:srgbClr val="000000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png"/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17" name="Rectangle 2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812"/>
            <a:ext cx="7772400" cy="1692188"/>
          </a:xfrm>
        </p:spPr>
        <p:txBody>
          <a:bodyPr/>
          <a:lstStyle/>
          <a:p>
            <a:r>
              <a:rPr lang="ko-KR" altLang="en-US" dirty="0" smtClean="0"/>
              <a:t>경우의수</a:t>
            </a:r>
            <a:r>
              <a:rPr lang="ko-KR" altLang="en-US" sz="4000" dirty="0" smtClean="0"/>
              <a:t>와</a:t>
            </a:r>
            <a:r>
              <a:rPr lang="ko-KR" altLang="en-US" dirty="0" smtClean="0"/>
              <a:t> 확률 </a:t>
            </a:r>
            <a:endParaRPr lang="ko-KR" altLang="en-US" dirty="0"/>
          </a:p>
        </p:txBody>
      </p:sp>
      <p:sp>
        <p:nvSpPr>
          <p:cNvPr id="33818" name="Rectangle 2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023828" y="4129548"/>
            <a:ext cx="3276600" cy="609600"/>
          </a:xfrm>
          <a:noFill/>
          <a:ln/>
        </p:spPr>
        <p:txBody>
          <a:bodyPr/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</a:rPr>
              <a:t>20</a:t>
            </a:r>
            <a:r>
              <a:rPr lang="en-US" altLang="ko-KR" sz="2400" b="1" dirty="0" smtClean="0">
                <a:latin typeface="함초롬바탕" panose="02030504000101010101" pitchFamily="18" charset="-127"/>
              </a:rPr>
              <a:t>16</a:t>
            </a:r>
            <a:r>
              <a:rPr lang="ko-KR" altLang="en-US" sz="2400" b="1" dirty="0" smtClean="0">
                <a:latin typeface="함초롬바탕" panose="02030504000101010101" pitchFamily="18" charset="-127"/>
              </a:rPr>
              <a:t>년   </a:t>
            </a:r>
            <a:r>
              <a:rPr lang="en-US" altLang="ko-KR" sz="2400" b="1" dirty="0" smtClean="0">
                <a:latin typeface="함초롬바탕" panose="02030504000101010101" pitchFamily="18" charset="-127"/>
              </a:rPr>
              <a:t>7</a:t>
            </a:r>
            <a:r>
              <a:rPr lang="ko-KR" altLang="en-US" sz="2400" b="1" dirty="0" smtClean="0">
                <a:latin typeface="함초롬바탕" panose="02030504000101010101" pitchFamily="18" charset="-127"/>
              </a:rPr>
              <a:t>월   </a:t>
            </a:r>
            <a:r>
              <a:rPr lang="en-US" altLang="ko-KR" sz="2400" b="1" dirty="0" smtClean="0">
                <a:latin typeface="함초롬바탕" panose="02030504000101010101" pitchFamily="18" charset="-127"/>
              </a:rPr>
              <a:t>23</a:t>
            </a:r>
            <a:r>
              <a:rPr lang="ko-KR" altLang="en-US" sz="2400" b="1" dirty="0" smtClean="0">
                <a:latin typeface="함초롬바탕" panose="02030504000101010101" pitchFamily="18" charset="-127"/>
              </a:rPr>
              <a:t>일</a:t>
            </a:r>
            <a:endParaRPr lang="ko-KR" altLang="en-US" sz="2400" b="1" dirty="0">
              <a:latin typeface="함초롬바탕" panose="020305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416703"/>
            <a:ext cx="1363449" cy="27627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304800" y="548680"/>
            <a:ext cx="8424863" cy="504825"/>
          </a:xfrm>
        </p:spPr>
        <p:txBody>
          <a:bodyPr/>
          <a:lstStyle/>
          <a:p>
            <a:r>
              <a:rPr lang="ko-KR" altLang="en-US" dirty="0" smtClean="0"/>
              <a:t>  차  </a:t>
            </a:r>
            <a:r>
              <a:rPr lang="ko-KR" altLang="en-US" dirty="0" err="1" smtClean="0"/>
              <a:t>례</a:t>
            </a:r>
            <a:endParaRPr lang="ko-KR" altLang="en-US" dirty="0"/>
          </a:p>
        </p:txBody>
      </p:sp>
      <p:graphicFrame>
        <p:nvGraphicFramePr>
          <p:cNvPr id="13" name="내용 개체 틀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04727"/>
              </p:ext>
            </p:extLst>
          </p:nvPr>
        </p:nvGraphicFramePr>
        <p:xfrm>
          <a:off x="2231740" y="1412776"/>
          <a:ext cx="5076564" cy="4644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75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Pascal</a:t>
            </a:r>
            <a:r>
              <a:rPr lang="ko-KR" altLang="en-US" dirty="0" smtClean="0"/>
              <a:t>의 삼각형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3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75556" y="3704456"/>
                <a:ext cx="6725115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+</m:t>
                              </m:r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1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</m:oMath>
                  </m:oMathPara>
                </a14:m>
                <a:endParaRPr lang="en-US" altLang="ko-KR" b="0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+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2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b="0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+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3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+3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altLang="ko-KR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</m:ctrlPr>
                            </m:dPr>
                            <m:e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+</m:t>
                              </m:r>
                              <m:r>
                                <a:rPr lang="en-US" altLang="ko-KR" i="1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4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4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4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+6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4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3704456"/>
                <a:ext cx="6725115" cy="230832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681" y="1411468"/>
            <a:ext cx="1981200" cy="1828800"/>
          </a:xfrm>
        </p:spPr>
      </p:pic>
    </p:spTree>
    <p:extLst>
      <p:ext uri="{BB962C8B-B14F-4D97-AF65-F5344CB8AC3E}">
        <p14:creationId xmlns:p14="http://schemas.microsoft.com/office/powerpoint/2010/main" val="215804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Pascal</a:t>
            </a:r>
            <a:r>
              <a:rPr lang="ko-KR" altLang="en-US" dirty="0" smtClean="0"/>
              <a:t>의 삼각형 </a:t>
            </a:r>
            <a:r>
              <a:rPr lang="en-US" altLang="ko-KR" dirty="0" smtClean="0"/>
              <a:t>(</a:t>
            </a:r>
            <a:r>
              <a:rPr lang="ko-KR" altLang="en-US" dirty="0" smtClean="0"/>
              <a:t>이항계수</a:t>
            </a:r>
            <a:r>
              <a:rPr lang="en-US" altLang="ko-KR" dirty="0" smtClean="0"/>
              <a:t>)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4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2008" y="3719039"/>
                <a:ext cx="8964488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+</m:t>
                              </m:r>
                              <m:r>
                                <a:rPr lang="en-US" altLang="ko-KR" b="0" i="1" smtClean="0">
                                  <a:solidFill>
                                    <a:schemeClr val="accent4"/>
                                  </a:solidFill>
                                  <a:latin typeface="Cambria Math"/>
                                  <a:ea typeface="함초롬바탕" panose="02030504000101010101" pitchFamily="18" charset="-127"/>
                                  <a:cs typeface="함초롬바탕" panose="02030504000101010101" pitchFamily="18" charset="-127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1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</m:oMath>
                  </m:oMathPara>
                </a14:m>
                <a:endParaRPr lang="en-US" altLang="ko-KR" b="0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(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)(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)=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2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altLang="ko-KR" b="0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i="1" smtClean="0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2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𝑥𝑦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)(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)=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3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+3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altLang="ko-KR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(</m:t>
                          </m:r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i="1" smtClean="0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3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+3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)(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)=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4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4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𝑦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+6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𝑥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2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r>
                        <a:rPr lang="en-US" altLang="ko-KR" b="0" i="1" smtClean="0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4</m:t>
                      </m:r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𝑥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3</m:t>
                          </m:r>
                        </m:sup>
                      </m:sSup>
                      <m:r>
                        <a:rPr lang="en-US" altLang="ko-KR" i="1">
                          <a:solidFill>
                            <a:schemeClr val="accent4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+</m:t>
                      </m:r>
                      <m:sSup>
                        <m:sSupPr>
                          <m:ctrlP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sSupPr>
                        <m:e>
                          <m:r>
                            <a:rPr lang="en-US" altLang="ko-KR" i="1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𝑦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chemeClr val="accent4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8" y="3719039"/>
                <a:ext cx="8964488" cy="230832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681" y="1411468"/>
            <a:ext cx="1981200" cy="1828800"/>
          </a:xfrm>
        </p:spPr>
      </p:pic>
    </p:spTree>
    <p:extLst>
      <p:ext uri="{BB962C8B-B14F-4D97-AF65-F5344CB8AC3E}">
        <p14:creationId xmlns:p14="http://schemas.microsoft.com/office/powerpoint/2010/main" val="53370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이항계수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5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4799" y="1088740"/>
                <a:ext cx="8551675" cy="692369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1" i="1" smtClean="0">
                            <a:solidFill>
                              <a:srgbClr val="FF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𝒏</m:t>
                            </m:r>
                          </m:num>
                          <m:den>
                            <m:r>
                              <a:rPr lang="en-US" altLang="ko-KR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𝒌</m:t>
                            </m:r>
                          </m:den>
                        </m:f>
                      </m:e>
                    </m:d>
                    <m:r>
                      <a:rPr lang="en-US" altLang="ko-KR" b="1" i="1">
                        <a:solidFill>
                          <a:srgbClr val="FF0000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</m:t>
                    </m:r>
                    <m:r>
                      <a:rPr lang="en-US" altLang="ko-KR" b="1" i="0" smtClean="0">
                        <a:solidFill>
                          <a:srgbClr val="FF0000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≔</m:t>
                    </m:r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  </m:t>
                        </m:r>
                        <m:d>
                          <m:dPr>
                            <m:ctrlP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+</m:t>
                            </m:r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altLang="ko-KR" b="0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</a:t>
                </a:r>
                <a:r>
                  <a:rPr lang="en-US" altLang="ko-KR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전개하였을 때 </a:t>
                </a:r>
                <a:r>
                  <a:rPr lang="en-US" altLang="ko-KR" b="0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𝑘</m:t>
                        </m:r>
                      </m:sup>
                    </m:sSup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𝑛</m:t>
                        </m:r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−</m:t>
                        </m:r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𝑘</m:t>
                        </m:r>
                      </m:sup>
                    </m:sSup>
                  </m:oMath>
                </a14:m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</a:t>
                </a:r>
                <a:r>
                  <a:rPr lang="en-US" altLang="ko-KR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계수</a:t>
                </a:r>
                <a:endParaRPr lang="en-US" altLang="ko-KR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99" y="1088740"/>
                <a:ext cx="8551675" cy="692369"/>
              </a:xfrm>
              <a:prstGeom prst="rect">
                <a:avLst/>
              </a:prstGeom>
              <a:blipFill rotWithShape="1">
                <a:blip r:embed="rId2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직사각형 4"/>
              <p:cNvSpPr/>
              <p:nvPr/>
            </p:nvSpPr>
            <p:spPr>
              <a:xfrm>
                <a:off x="1471526" y="3753036"/>
                <a:ext cx="5832648" cy="53649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dirty="0" smtClean="0">
                    <a:solidFill>
                      <a:srgbClr val="306362"/>
                    </a:solidFill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따라서</a:t>
                </a:r>
                <a:r>
                  <a:rPr lang="en-US" altLang="ko-KR" dirty="0" smtClean="0">
                    <a:solidFill>
                      <a:srgbClr val="306362"/>
                    </a:solidFill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1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=3</m:t>
                    </m:r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</m:t>
                    </m:r>
                  </m:oMath>
                </a14:m>
                <a:endParaRPr lang="ko-KR" altLang="en-US" dirty="0">
                  <a:solidFill>
                    <a:srgbClr val="306362"/>
                  </a:solidFill>
                </a:endParaRPr>
              </a:p>
            </p:txBody>
          </p:sp>
        </mc:Choice>
        <mc:Fallback xmlns="">
          <p:sp>
            <p:nvSpPr>
              <p:cNvPr id="5" name="직사각형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1526" y="3753036"/>
                <a:ext cx="5832648" cy="536494"/>
              </a:xfrm>
              <a:prstGeom prst="rect">
                <a:avLst/>
              </a:prstGeom>
              <a:blipFill rotWithShape="1">
                <a:blip r:embed="rId3"/>
                <a:stretch>
                  <a:fillRect l="-1567" t="-4545" b="-1590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4799" y="2127023"/>
                <a:ext cx="8154107" cy="153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dirty="0" smtClean="0">
                    <a:solidFill>
                      <a:schemeClr val="accent4"/>
                    </a:solidFill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예</a:t>
                </a:r>
                <a:r>
                  <a:rPr lang="en-US" altLang="ko-KR" dirty="0" smtClean="0">
                    <a:solidFill>
                      <a:schemeClr val="accent4"/>
                    </a:solidFill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)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solidFill>
                                  <a:schemeClr val="accent4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+</m:t>
                            </m:r>
                            <m:r>
                              <a:rPr lang="en-US" altLang="ko-KR" i="1">
                                <a:solidFill>
                                  <a:schemeClr val="accent4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3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1</m:t>
                        </m:r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3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</m:t>
                    </m:r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3</m:t>
                    </m:r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𝑦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+3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𝑥</m:t>
                    </m:r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</m:t>
                    </m:r>
                    <m:r>
                      <a:rPr lang="en-US" altLang="ko-KR" b="0" i="1" smtClean="0">
                        <a:solidFill>
                          <a:srgbClr val="FF0000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1</m:t>
                    </m:r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ko-KR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                         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  </m:t>
                    </m:r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3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𝑦</m:t>
                    </m:r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1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𝑥</m:t>
                    </m:r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FF0000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0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3</m:t>
                        </m:r>
                      </m:sup>
                    </m:sSup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 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  </m:t>
                    </m:r>
                  </m:oMath>
                </a14:m>
                <a:endParaRPr lang="en-US" altLang="ko-KR" b="0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99" y="2127023"/>
                <a:ext cx="8154107" cy="1539332"/>
              </a:xfrm>
              <a:prstGeom prst="rect">
                <a:avLst/>
              </a:prstGeom>
              <a:blipFill rotWithShape="1">
                <a:blip r:embed="rId4"/>
                <a:stretch>
                  <a:fillRect l="-112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68487" y="4631459"/>
                <a:ext cx="8560692" cy="1854867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1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b="1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b="1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𝒏</m:t>
                            </m:r>
                          </m:num>
                          <m:den>
                            <m:r>
                              <a:rPr lang="en-US" altLang="ko-KR" b="1" i="1">
                                <a:solidFill>
                                  <a:srgbClr val="306362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𝒌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𝑛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𝑥</m:t>
                        </m:r>
                        <m: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+</m:t>
                        </m:r>
                        <m: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중에서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𝑥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 선택할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𝑥</m:t>
                        </m:r>
                        <m: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+</m:t>
                        </m:r>
                        <m: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</m:d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고르는</a:t>
                </a:r>
                <a:endParaRPr lang="en-US" altLang="ko-KR" dirty="0" smtClean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     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방법의 수</a:t>
                </a:r>
                <a:endParaRPr lang="en-US" altLang="ko-KR" dirty="0" smtClean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집합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ko-KR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1, 2, …, </m:t>
                        </m:r>
                        <m:r>
                          <a:rPr lang="en-US" altLang="ko-KR" b="0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𝑛</m:t>
                        </m:r>
                      </m:e>
                    </m:d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크기가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𝑘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인 부분집합의 개수</a:t>
                </a:r>
                <a:endParaRPr lang="en-US" altLang="ko-KR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487" y="4631459"/>
                <a:ext cx="8560692" cy="1854867"/>
              </a:xfrm>
              <a:prstGeom prst="rect">
                <a:avLst/>
              </a:prstGeom>
              <a:blipFill rotWithShape="1">
                <a:blip r:embed="rId5"/>
                <a:stretch>
                  <a:fillRect r="-639" b="-584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185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5" grpId="0"/>
      <p:bldP spid="7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이항계수 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6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71421" y="1075864"/>
                <a:ext cx="8551675" cy="692369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  <m:t>𝒏</m:t>
                                </m:r>
                              </m:num>
                              <m:den>
                                <m:r>
                                  <a:rPr lang="en-US" altLang="ko-KR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  <a:ea typeface="함초롬바탕" panose="02030504000101010101" pitchFamily="18" charset="-127"/>
                                    <a:cs typeface="함초롬바탕" panose="02030504000101010101" pitchFamily="18" charset="-127"/>
                                  </a:rPr>
                                  <m:t>𝒌</m:t>
                                </m:r>
                              </m:den>
                            </m:f>
                          </m:e>
                        </m:d>
                        <m:r>
                          <a:rPr lang="en-US" altLang="ko-KR" b="1" i="1" smtClean="0">
                            <a:solidFill>
                              <a:srgbClr val="FF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  </m:t>
                        </m:r>
                        <m:r>
                          <a:rPr lang="en-US" altLang="ko-KR" b="1" i="1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=</m:t>
                        </m:r>
                        <m:r>
                          <a:rPr lang="en-US" altLang="ko-KR" b="1" i="1">
                            <a:solidFill>
                              <a:srgbClr val="FF0000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ko-KR" b="1" dirty="0">
                            <a:solidFill>
                              <a:srgbClr val="306362"/>
                            </a:solidFill>
                            <a:latin typeface="함초롬바탕" panose="02030504000101010101" pitchFamily="18" charset="-127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 </m:t>
                        </m:r>
                        <m:d>
                          <m:dPr>
                            <m:ctrlP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𝑥</m:t>
                            </m:r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+</m:t>
                            </m:r>
                            <m:r>
                              <a:rPr lang="en-US" altLang="ko-KR" b="0" i="1" smtClean="0">
                                <a:solidFill>
                                  <a:schemeClr val="accent4"/>
                                </a:solidFill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altLang="ko-KR" b="0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</a:t>
                </a:r>
                <a:r>
                  <a:rPr lang="en-US" altLang="ko-KR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전개하였을 때 </a:t>
                </a:r>
                <a:r>
                  <a:rPr lang="en-US" altLang="ko-KR" b="0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i="1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𝑥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𝑘</m:t>
                        </m:r>
                      </m:sup>
                    </m:sSup>
                    <m:sSup>
                      <m:sSupPr>
                        <m:ctrlP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𝑦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𝑛</m:t>
                        </m:r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−</m:t>
                        </m:r>
                        <m:r>
                          <a:rPr lang="en-US" altLang="ko-KR" b="0" i="1" smtClean="0">
                            <a:solidFill>
                              <a:schemeClr val="accent4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𝑘</m:t>
                        </m:r>
                      </m:sup>
                    </m:sSup>
                  </m:oMath>
                </a14:m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</a:t>
                </a:r>
                <a:r>
                  <a:rPr lang="en-US" altLang="ko-KR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계수</a:t>
                </a:r>
                <a:endParaRPr lang="en-US" altLang="ko-KR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421" y="1075864"/>
                <a:ext cx="8551675" cy="692369"/>
              </a:xfrm>
              <a:prstGeom prst="rect">
                <a:avLst/>
              </a:prstGeom>
              <a:blipFill rotWithShape="1">
                <a:blip r:embed="rId2"/>
                <a:stretch>
                  <a:fillRect b="-932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76190" y="2024844"/>
                <a:ext cx="8548465" cy="4257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dirty="0" smtClean="0">
                    <a:solidFill>
                      <a:schemeClr val="accent4"/>
                    </a:solidFill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𝑥</m:t>
                            </m:r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+</m:t>
                            </m:r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</m:sSup>
                    <m:r>
                      <a:rPr lang="en-US" altLang="ko-KR" i="1">
                        <a:solidFill>
                          <a:srgbClr val="6600CC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𝑘</m:t>
                        </m:r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=0</m:t>
                        </m:r>
                      </m:sub>
                      <m:sup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  <m:e>
                        <m:d>
                          <m:dPr>
                            <m:ctrlPr>
                              <a:rPr lang="en-US" altLang="ko-KR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altLang="ko-KR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𝑥</m:t>
                            </m:r>
                          </m:e>
                          <m:sup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𝑘</m:t>
                            </m:r>
                          </m:sup>
                        </m:sSup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𝑦</m:t>
                            </m:r>
                          </m:e>
                          <m:sup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𝑛</m:t>
                            </m:r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−</m:t>
                            </m:r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𝑘</m:t>
                            </m:r>
                          </m:sup>
                        </m:sSup>
                      </m:e>
                    </m:nary>
                  </m:oMath>
                </a14:m>
                <a:endParaRPr lang="en-US" altLang="ko-KR" b="0" i="1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i="1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r>
                  <a:rPr lang="en-US" altLang="ko-KR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solidFill>
                          <a:srgbClr val="6600CC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𝑛</m:t>
                            </m:r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−</m:t>
                            </m:r>
                            <m: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𝑘</m:t>
                            </m:r>
                          </m:den>
                        </m:f>
                      </m:e>
                    </m:d>
                  </m:oMath>
                </a14:m>
                <a:endParaRPr lang="en-US" altLang="ko-KR" b="0" i="1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i="1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r>
                  <a:rPr lang="en-US" altLang="ko-KR" i="1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𝑥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=1 ,  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𝑦</m:t>
                    </m:r>
                    <m:r>
                      <a:rPr lang="en-US" altLang="ko-KR" b="0" i="1" smtClean="0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=1</m:t>
                    </m:r>
                  </m:oMath>
                </a14:m>
                <a:r>
                  <a:rPr lang="en-US" altLang="ko-KR" b="0" i="1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r>
                  <a:rPr lang="ko-KR" altLang="en-US" b="0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이라 놓으면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2</m:t>
                        </m:r>
                      </m:e>
                      <m:sup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</m:sSup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𝑘</m:t>
                        </m:r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=0</m:t>
                        </m:r>
                      </m:sub>
                      <m:sup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  <m:e>
                        <m:d>
                          <m:d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</m:e>
                    </m:nary>
                  </m:oMath>
                </a14:m>
                <a:r>
                  <a:rPr lang="ko-KR" altLang="en-US" b="0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endParaRPr lang="en-US" altLang="ko-KR" b="0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i="1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𝑥</m:t>
                    </m:r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=−1 ,  </m:t>
                    </m:r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𝑦</m:t>
                    </m:r>
                    <m:r>
                      <a:rPr lang="en-US" altLang="ko-KR" i="1">
                        <a:solidFill>
                          <a:schemeClr val="accent4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=1</m:t>
                    </m:r>
                  </m:oMath>
                </a14:m>
                <a:r>
                  <a:rPr lang="en-US" altLang="ko-KR" i="1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이라 놓으면 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solidFill>
                          <a:srgbClr val="6600CC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0</m:t>
                    </m:r>
                    <m:r>
                      <a:rPr lang="en-US" altLang="ko-KR" i="1">
                        <a:solidFill>
                          <a:srgbClr val="6600CC"/>
                        </a:solidFill>
                        <a:latin typeface="Cambria Math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𝑘</m:t>
                        </m:r>
                        <m: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=</m:t>
                        </m:r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0</m:t>
                        </m:r>
                      </m:sub>
                      <m:sup>
                        <m: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  <a:ea typeface="Cambria Math" panose="02040503050406030204" pitchFamily="18" charset="0"/>
                            <a:cs typeface="함초롬바탕" panose="02030504000101010101" pitchFamily="18" charset="-127"/>
                          </a:rPr>
                          <m:t>𝑛</m:t>
                        </m:r>
                      </m:sup>
                      <m:e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−1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  <m:t>𝑘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i="1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 panose="02040503050406030204" pitchFamily="18" charset="0"/>
                                <a:cs typeface="함초롬바탕" panose="02030504000101010101" pitchFamily="18" charset="-127"/>
                              </a:rPr>
                            </m:ctrlPr>
                          </m:dPr>
                          <m:e>
                            <m:f>
                              <m:fPr>
                                <m:type m:val="noBar"/>
                                <m:ctrlPr>
                                  <a:rPr lang="en-US" altLang="ko-KR" i="1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𝑛</m:t>
                                </m:r>
                              </m:num>
                              <m:den>
                                <m:r>
                                  <a:rPr lang="en-US" altLang="ko-KR" i="1">
                                    <a:solidFill>
                                      <a:srgbClr val="6600CC"/>
                                    </a:solidFill>
                                    <a:latin typeface="Cambria Math"/>
                                    <a:ea typeface="Cambria Math" panose="02040503050406030204" pitchFamily="18" charset="0"/>
                                    <a:cs typeface="함초롬바탕" panose="02030504000101010101" pitchFamily="18" charset="-127"/>
                                  </a:rPr>
                                  <m:t>𝑘</m:t>
                                </m:r>
                              </m:den>
                            </m:f>
                          </m:e>
                        </m:d>
                      </m:e>
                    </m:nary>
                  </m:oMath>
                </a14:m>
                <a:endParaRPr lang="en-US" altLang="ko-KR" b="0" i="1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altLang="ko-KR" i="1" dirty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 </a:t>
                </a:r>
                <a:r>
                  <a:rPr lang="en-US" altLang="ko-KR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Pascal</a:t>
                </a:r>
                <a:r>
                  <a:rPr lang="ko-KR" altLang="en-US" dirty="0" smtClean="0">
                    <a:solidFill>
                      <a:schemeClr val="accent4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의 삼각형</a:t>
                </a:r>
                <a:endParaRPr lang="en-US" altLang="ko-KR" b="0" dirty="0" smtClean="0">
                  <a:solidFill>
                    <a:schemeClr val="accent4"/>
                  </a:solidFill>
                  <a:latin typeface="Cambria Math" panose="02040503050406030204" pitchFamily="18" charset="0"/>
                  <a:ea typeface="Cambria Math" panose="02040503050406030204" pitchFamily="18" charset="0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190" y="2024844"/>
                <a:ext cx="8548465" cy="4257769"/>
              </a:xfrm>
              <a:prstGeom prst="rect">
                <a:avLst/>
              </a:prstGeom>
              <a:blipFill rotWithShape="1">
                <a:blip r:embed="rId3"/>
                <a:stretch>
                  <a:fillRect l="-92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오른쪽 화살표 4"/>
          <p:cNvSpPr/>
          <p:nvPr/>
        </p:nvSpPr>
        <p:spPr bwMode="auto">
          <a:xfrm>
            <a:off x="2987824" y="5733256"/>
            <a:ext cx="432048" cy="18002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rPr>
              <a:t>    </a:t>
            </a:r>
            <a:endParaRPr kumimoji="0" lang="ko-KR" altLang="en-US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Verdana" pitchFamily="34" charset="0"/>
              <a:ea typeface="굴림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635896" y="5409220"/>
                <a:ext cx="3492388" cy="78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ko-KR" sz="2000" i="1">
                              <a:solidFill>
                                <a:srgbClr val="6600CC"/>
                              </a:solidFill>
                              <a:latin typeface="Cambria Math"/>
                              <a:ea typeface="Cambria Math" panose="02040503050406030204" pitchFamily="18" charset="0"/>
                              <a:cs typeface="함초롬바탕" panose="02030504000101010101" pitchFamily="18" charset="-127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𝑛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𝑘</m:t>
                              </m:r>
                            </m:den>
                          </m:f>
                        </m:e>
                      </m:d>
                      <m:r>
                        <a:rPr lang="en-US" altLang="ko-KR" sz="2000" i="1">
                          <a:solidFill>
                            <a:srgbClr val="6600CC"/>
                          </a:solidFill>
                          <a:latin typeface="Cambria Math"/>
                          <a:ea typeface="Cambria Math" panose="02040503050406030204" pitchFamily="18" charset="0"/>
                          <a:cs typeface="함초롬바탕" panose="02030504000101010101" pitchFamily="18" charset="-127"/>
                        </a:rPr>
                        <m:t>=</m:t>
                      </m:r>
                      <m:d>
                        <m:dPr>
                          <m:ctrlPr>
                            <a:rPr lang="en-US" altLang="ko-KR" sz="2000" i="1">
                              <a:solidFill>
                                <a:srgbClr val="6600CC"/>
                              </a:solidFill>
                              <a:latin typeface="Cambria Math"/>
                              <a:ea typeface="Cambria Math" panose="02040503050406030204" pitchFamily="18" charset="0"/>
                              <a:cs typeface="함초롬바탕" panose="02030504000101010101" pitchFamily="18" charset="-127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𝑛</m:t>
                              </m:r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𝑘</m:t>
                              </m:r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−1</m:t>
                              </m:r>
                            </m:den>
                          </m:f>
                        </m:e>
                      </m:d>
                      <m:r>
                        <a:rPr lang="en-US" altLang="ko-KR" sz="2000" i="1">
                          <a:solidFill>
                            <a:srgbClr val="6600CC"/>
                          </a:solidFill>
                          <a:latin typeface="Cambria Math"/>
                          <a:ea typeface="Cambria Math" panose="02040503050406030204" pitchFamily="18" charset="0"/>
                          <a:cs typeface="함초롬바탕" panose="02030504000101010101" pitchFamily="18" charset="-127"/>
                        </a:rPr>
                        <m:t>+</m:t>
                      </m:r>
                      <m:d>
                        <m:dPr>
                          <m:ctrlPr>
                            <a:rPr lang="en-US" altLang="ko-KR" sz="2000" i="1">
                              <a:solidFill>
                                <a:srgbClr val="6600CC"/>
                              </a:solidFill>
                              <a:latin typeface="Cambria Math"/>
                              <a:ea typeface="Cambria Math" panose="02040503050406030204" pitchFamily="18" charset="0"/>
                              <a:cs typeface="함초롬바탕" panose="02030504000101010101" pitchFamily="18" charset="-127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𝑛</m:t>
                              </m:r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−1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함초롬바탕" panose="02030504000101010101" pitchFamily="18" charset="-127"/>
                                </a:rPr>
                                <m:t>𝑘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5409220"/>
                <a:ext cx="3492388" cy="78386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621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세기</a:t>
            </a:r>
            <a:r>
              <a:rPr lang="en-US" altLang="ko-KR" dirty="0" smtClean="0"/>
              <a:t> (counting)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7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1978" y="1268760"/>
                <a:ext cx="8551675" cy="1754326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b="1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합의 법칙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: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서로 </a:t>
                </a:r>
                <a:r>
                  <a:rPr lang="ko-KR" altLang="en-US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배타적인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𝑚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사건이 일어나는 경우의 수가 각각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1</m:t>
                        </m:r>
                      </m:sub>
                    </m:sSub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, 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2</m:t>
                        </m:r>
                      </m:sub>
                    </m:sSub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, …, 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이라면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𝑚</m:t>
                    </m:r>
                  </m:oMath>
                </a14:m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사건 중 하나의 사건이 일어나는 경우의 수는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+</m:t>
                    </m:r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+</m:t>
                    </m:r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⋯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+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이다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.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dirty="0" smtClean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78" y="1268760"/>
                <a:ext cx="8551675" cy="1754326"/>
              </a:xfrm>
              <a:prstGeom prst="rect">
                <a:avLst/>
              </a:prstGeom>
              <a:blipFill rotWithShape="1">
                <a:blip r:embed="rId2"/>
                <a:stretch>
                  <a:fillRect l="-995" r="-711" b="-239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91976" y="3356992"/>
                <a:ext cx="8538853" cy="1754326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b="1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곱의 법칙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𝑚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사건이 일어나는 경우의 수가 각각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, …, </m:t>
                    </m:r>
                    <m:sSub>
                      <m:sSub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b="1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라면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,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𝑚</m:t>
                    </m:r>
                  </m:oMath>
                </a14:m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사건이 </a:t>
                </a:r>
                <a:r>
                  <a:rPr lang="ko-KR" altLang="en-US" b="1" dirty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차례로 </a:t>
                </a:r>
                <a:r>
                  <a:rPr lang="ko-KR" altLang="en-US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일어나는 경우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 수는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×</m:t>
                    </m:r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 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×⋯×</m:t>
                    </m:r>
                    <m:sSub>
                      <m:sSub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sSub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𝑟</m:t>
                        </m:r>
                      </m:e>
                      <m:sub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en-US" altLang="ko-KR" b="1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이다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976" y="3356992"/>
                <a:ext cx="8538853" cy="1754326"/>
              </a:xfrm>
              <a:prstGeom prst="rect">
                <a:avLst/>
              </a:prstGeom>
              <a:blipFill rotWithShape="1">
                <a:blip r:embed="rId3"/>
                <a:stretch>
                  <a:fillRect l="-996" b="-274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6473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세기</a:t>
            </a:r>
            <a:r>
              <a:rPr lang="en-US" altLang="ko-KR" dirty="0" smtClean="0"/>
              <a:t> (counting)</a:t>
            </a:r>
            <a:endParaRPr lang="ko-KR" altLang="en-US" sz="4000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161C-1F05-406D-928D-6F820E01FE18}" type="slidenum">
              <a:rPr lang="ko-KR" altLang="en-US" smtClean="0"/>
              <a:pPr/>
              <a:t>8</a:t>
            </a:fld>
            <a:endParaRPr lang="en-US" altLang="ko-K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67063" y="2924944"/>
                <a:ext cx="8538853" cy="3321358"/>
              </a:xfrm>
              <a:prstGeom prst="rect">
                <a:avLst/>
              </a:prstGeom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rgbClr val="306362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 err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 err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i="1" dirty="0" err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b="0" i="1" dirty="0" smtClean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b="0" i="1" dirty="0" smtClean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b="0" i="1" dirty="0" smtClean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×(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𝑘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!)</m:t>
                    </m:r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                                                    </a:t>
                </a:r>
                <a:endParaRPr lang="en-US" altLang="ko-KR" dirty="0" smtClean="0">
                  <a:solidFill>
                    <a:srgbClr val="880C70"/>
                  </a:solidFill>
                  <a:latin typeface="HY엽서L" panose="02030600000101010101" pitchFamily="18" charset="-127"/>
                  <a:ea typeface="HY엽서L" panose="02030600000101010101" pitchFamily="18" charset="-127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×⋯×</m:t>
                    </m:r>
                    <m:d>
                      <m:dPr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+1</m:t>
                        </m:r>
                      </m:e>
                    </m:d>
                  </m:oMath>
                </a14:m>
                <a:endParaRPr lang="en-US" altLang="ko-KR" b="0" dirty="0" smtClean="0">
                  <a:solidFill>
                    <a:srgbClr val="306362"/>
                  </a:solidFill>
                  <a:latin typeface="Cambria Math" panose="02040503050406030204" pitchFamily="18" charset="0"/>
                </a:endParaRPr>
              </a:p>
              <a:p>
                <a:r>
                  <a:rPr lang="ko-KR" altLang="en-US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따라서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</a:t>
                </a:r>
                <a:endParaRPr lang="en-US" altLang="ko-KR" b="0" dirty="0" smtClean="0">
                  <a:solidFill>
                    <a:srgbClr val="306362"/>
                  </a:solidFill>
                  <a:latin typeface="Cambria Math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i="1" dirty="0" err="1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b="0" i="0" dirty="0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 dirty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i="1" dirty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i="1" dirty="0">
                                <a:solidFill>
                                  <a:srgbClr val="306362"/>
                                </a:solidFill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!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𝑛</m:t>
                    </m:r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×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−1</m:t>
                        </m:r>
                      </m:e>
                    </m:d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×⋯×</m:t>
                    </m:r>
                    <m:d>
                      <m:dPr>
                        <m:ctrlP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i="1" dirty="0">
                            <a:solidFill>
                              <a:srgbClr val="306362"/>
                            </a:solidFill>
                            <a:latin typeface="Cambria Math"/>
                          </a:rPr>
                          <m:t>+1</m:t>
                        </m:r>
                      </m:e>
                    </m:d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이고</a:t>
                </a:r>
                <a:endParaRPr lang="en-US" altLang="ko-KR" dirty="0" smtClean="0">
                  <a:solidFill>
                    <a:srgbClr val="306362"/>
                  </a:solidFill>
                  <a:latin typeface="Cambria Math" panose="02040503050406030204" pitchFamily="18" charset="0"/>
                </a:endParaRPr>
              </a:p>
              <a:p>
                <a:pPr algn="ctr"/>
                <a:r>
                  <a:rPr lang="en-US" altLang="ko-KR" dirty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sz="280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𝑛</m:t>
                            </m:r>
                          </m:num>
                          <m:den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𝑘</m:t>
                            </m:r>
                          </m:den>
                        </m:f>
                      </m:e>
                    </m:d>
                    <m:r>
                      <a:rPr lang="en-US" altLang="ko-KR" sz="2800" i="1" dirty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280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2800" i="1" dirty="0">
                            <a:solidFill>
                              <a:srgbClr val="6600CC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800" i="1" dirty="0">
                            <a:solidFill>
                              <a:srgbClr val="6600CC"/>
                            </a:solidFill>
                            <a:latin typeface="Cambria Math"/>
                          </a:rPr>
                          <m:t>×</m:t>
                        </m:r>
                        <m:d>
                          <m:dPr>
                            <m:ctrlP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−1</m:t>
                            </m:r>
                          </m:e>
                        </m:d>
                        <m:r>
                          <a:rPr lang="en-US" altLang="ko-KR" sz="2800" i="1" dirty="0">
                            <a:solidFill>
                              <a:srgbClr val="6600CC"/>
                            </a:solidFill>
                            <a:latin typeface="Cambria Math"/>
                          </a:rPr>
                          <m:t>×⋯×</m:t>
                        </m:r>
                        <m:d>
                          <m:dPr>
                            <m:ctrlP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𝑘</m:t>
                            </m:r>
                            <m:r>
                              <a:rPr lang="en-US" altLang="ko-KR" sz="2800" i="1" dirty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+1</m:t>
                            </m:r>
                          </m:e>
                        </m:d>
                      </m:num>
                      <m:den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altLang="ko-KR" sz="2800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!</m:t>
                        </m:r>
                      </m:num>
                      <m:den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𝑘</m:t>
                        </m:r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!</m:t>
                        </m:r>
                        <m:d>
                          <m:dPr>
                            <m:ctrlPr>
                              <a:rPr lang="en-US" altLang="ko-KR" sz="2800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ko-KR" sz="2800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ko-KR" sz="2800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ko-KR" sz="2800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𝑘</m:t>
                            </m:r>
                          </m:e>
                        </m:d>
                        <m:r>
                          <a:rPr lang="en-US" altLang="ko-KR" sz="2800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</m:oMath>
                </a14:m>
                <a:endParaRPr lang="ko-KR" altLang="en-US" dirty="0">
                  <a:solidFill>
                    <a:srgbClr val="30636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063" y="2924944"/>
                <a:ext cx="8538853" cy="3321358"/>
              </a:xfrm>
              <a:prstGeom prst="rect">
                <a:avLst/>
              </a:prstGeom>
              <a:blipFill rotWithShape="1">
                <a:blip r:embed="rId2"/>
                <a:stretch>
                  <a:fillRect l="-99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43508" y="2382168"/>
                <a:ext cx="8856984" cy="461665"/>
              </a:xfrm>
              <a:prstGeom prst="rect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 dirty="0" err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altLang="ko-KR" i="1" dirty="0" err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en-US" altLang="ko-KR" i="1" dirty="0" err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𝑘</m:t>
                        </m:r>
                      </m:e>
                    </m:d>
                    <m:r>
                      <a:rPr lang="en-US" altLang="ko-KR" b="0" i="0" dirty="0" smtClean="0">
                        <a:solidFill>
                          <a:srgbClr val="FF0000"/>
                        </a:solidFill>
                        <a:latin typeface="Cambria Math"/>
                      </a:rPr>
                      <m:t>≔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명 중 </a:t>
                </a:r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𝑘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명을 선택하여 줄 세우는 방법의 수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𝑛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≥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𝑘</m:t>
                    </m:r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함초롬바탕" panose="02030504000101010101" pitchFamily="18" charset="-127"/>
                      </a:rPr>
                      <m:t>≥0</m:t>
                    </m:r>
                  </m:oMath>
                </a14:m>
                <a:r>
                  <a:rPr lang="ko-KR" altLang="en-US" i="1" dirty="0" smtClean="0">
                    <a:solidFill>
                      <a:srgbClr val="306362"/>
                    </a:solidFill>
                    <a:latin typeface="Cambria Math" panose="02040503050406030204" pitchFamily="18" charset="0"/>
                  </a:rPr>
                  <a:t>  </a:t>
                </a:r>
                <a:endParaRPr lang="ko-KR" altLang="en-US" i="1" dirty="0">
                  <a:solidFill>
                    <a:srgbClr val="306362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508" y="2382168"/>
                <a:ext cx="8856984" cy="461665"/>
              </a:xfrm>
              <a:prstGeom prst="rect">
                <a:avLst/>
              </a:prstGeom>
              <a:blipFill rotWithShape="1">
                <a:blip r:embed="rId3"/>
                <a:stretch>
                  <a:fillRect l="-69" t="-7500" b="-25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7200292" y="1580448"/>
                <a:ext cx="1452239" cy="461665"/>
              </a:xfrm>
              <a:prstGeom prst="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0!</m:t>
                    </m:r>
                  </m:oMath>
                </a14:m>
                <a:r>
                  <a:rPr lang="en-US" altLang="ko-KR" dirty="0" smtClean="0">
                    <a:solidFill>
                      <a:srgbClr val="6600CC"/>
                    </a:solidFill>
                    <a:latin typeface="Cambria Math" panose="02040503050406030204" pitchFamily="18" charset="0"/>
                  </a:rPr>
                  <a:t>:=1</a:t>
                </a:r>
                <a:endParaRPr lang="ko-KR" altLang="en-US" dirty="0">
                  <a:solidFill>
                    <a:srgbClr val="6600CC"/>
                  </a:solidFill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292" y="1580448"/>
                <a:ext cx="1452239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73794" y="1563178"/>
                <a:ext cx="35901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𝑛</m:t>
                      </m:r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×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</m:ctrlPr>
                        </m:dPr>
                        <m:e>
                          <m: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𝑛</m:t>
                          </m:r>
                          <m: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  <a:ea typeface="함초롬바탕" panose="02030504000101010101" pitchFamily="18" charset="-127"/>
                              <a:cs typeface="함초롬바탕" panose="02030504000101010101" pitchFamily="18" charset="-127"/>
                            </a:rPr>
                            <m:t>−1</m:t>
                          </m:r>
                        </m:e>
                      </m:d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×⋯×1</m:t>
                      </m:r>
                    </m:oMath>
                  </m:oMathPara>
                </a14:m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794" y="1563178"/>
                <a:ext cx="3590185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75556" y="944724"/>
                <a:ext cx="493254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dirty="0">
                        <a:solidFill>
                          <a:srgbClr val="306362"/>
                        </a:solidFill>
                        <a:latin typeface="Cambria Math"/>
                      </a:rPr>
                      <m:t>𝑛</m:t>
                    </m:r>
                  </m:oMath>
                </a14:m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명의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사람을 줄 세우는 방법의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수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556" y="944724"/>
                <a:ext cx="4932548" cy="461665"/>
              </a:xfrm>
              <a:prstGeom prst="rect">
                <a:avLst/>
              </a:prstGeom>
              <a:blipFill rotWithShape="1"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635896" y="1563178"/>
                <a:ext cx="1152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>
                          <a:solidFill>
                            <a:srgbClr val="306362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=</m:t>
                      </m:r>
                      <m:r>
                        <a:rPr lang="en-US" altLang="ko-KR" i="1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𝑛</m:t>
                      </m:r>
                      <m:r>
                        <a:rPr lang="en-US" altLang="ko-KR" i="1">
                          <a:solidFill>
                            <a:srgbClr val="FF0000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!</m:t>
                      </m:r>
                    </m:oMath>
                  </m:oMathPara>
                </a14:m>
                <a:endParaRPr lang="en-US" altLang="ko-KR" dirty="0">
                  <a:solidFill>
                    <a:schemeClr val="accent4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1563178"/>
                <a:ext cx="1152128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5364088" y="1095184"/>
            <a:ext cx="190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* </a:t>
            </a:r>
            <a:r>
              <a:rPr lang="ko-KR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곱의</a:t>
            </a:r>
            <a:r>
              <a:rPr lang="en-US" altLang="ko-K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 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법칙</a:t>
            </a:r>
            <a:endParaRPr lang="en-US" altLang="ko-KR" dirty="0">
              <a:solidFill>
                <a:srgbClr val="880C70"/>
              </a:solidFill>
              <a:latin typeface="HY엽서L" panose="02030600000101010101" pitchFamily="18" charset="-127"/>
              <a:ea typeface="HY엽서L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46303" y="3212976"/>
            <a:ext cx="1908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* </a:t>
            </a:r>
            <a:r>
              <a:rPr lang="ko-KR" altLang="en-US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곱의</a:t>
            </a:r>
            <a:r>
              <a:rPr lang="en-US" altLang="ko-KR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 </a:t>
            </a:r>
            <a:r>
              <a:rPr lang="ko-KR" altLang="en-U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엽서L" panose="02030600000101010101" pitchFamily="18" charset="-127"/>
                <a:ea typeface="HY엽서L" panose="02030600000101010101" pitchFamily="18" charset="-127"/>
              </a:rPr>
              <a:t>법칙</a:t>
            </a:r>
            <a:endParaRPr lang="en-US" altLang="ko-KR" dirty="0">
              <a:solidFill>
                <a:srgbClr val="880C70"/>
              </a:solidFill>
              <a:latin typeface="HY엽서L" panose="02030600000101010101" pitchFamily="18" charset="-127"/>
              <a:ea typeface="HY엽서L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26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4" grpId="0"/>
      <p:bldP spid="5" grpId="0"/>
      <p:bldP spid="10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14067" y="260648"/>
            <a:ext cx="8424863" cy="864096"/>
          </a:xfrm>
        </p:spPr>
        <p:txBody>
          <a:bodyPr/>
          <a:lstStyle/>
          <a:p>
            <a:r>
              <a:rPr lang="ko-KR" altLang="en-US" dirty="0" smtClean="0"/>
              <a:t>예 제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14067" y="1243575"/>
                <a:ext cx="8517257" cy="1105306"/>
              </a:xfr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:endParaRPr lang="en-US" altLang="ko-KR" sz="800" b="1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 latinLnBrk="1">
                  <a:buNone/>
                </a:pPr>
                <a:r>
                  <a:rPr lang="ko-KR" altLang="en-US" sz="2400" b="0" dirty="0" smtClean="0"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자연수 </a:t>
                </a:r>
                <a14:m>
                  <m:oMath xmlns:m="http://schemas.openxmlformats.org/officeDocument/2006/math">
                    <m:r>
                      <a:rPr lang="en-US" altLang="ko-KR" sz="2400" b="0" i="1" dirty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4</m:t>
                    </m:r>
                  </m:oMath>
                </a14:m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</a:t>
                </a:r>
                <a:r>
                  <a:rPr lang="en-US" altLang="ko-KR" sz="240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음이 아닌 자연수들의</a:t>
                </a:r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(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순서를 생각한</a:t>
                </a:r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)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합으로 쓰는</a:t>
                </a:r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방법의 수는</a:t>
                </a:r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? </a:t>
                </a: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4067" y="1243575"/>
                <a:ext cx="8517257" cy="1105306"/>
              </a:xfrm>
              <a:blipFill rotWithShape="1">
                <a:blip r:embed="rId2"/>
                <a:stretch>
                  <a:fillRect l="-999" b="-378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9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내용 개체 틀 2"/>
              <p:cNvSpPr txBox="1">
                <a:spLocks/>
              </p:cNvSpPr>
              <p:nvPr/>
            </p:nvSpPr>
            <p:spPr bwMode="gray">
              <a:xfrm>
                <a:off x="362593" y="4833157"/>
                <a:ext cx="2445328" cy="978420"/>
              </a:xfrm>
              <a:prstGeom prst="rect">
                <a:avLst/>
              </a:prstGeom>
              <a:extLs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eaLnBrk="1" latinLnBrk="1" hangingPunct="1">
                  <a:buFont typeface="Wingdings" pitchFamily="2" charset="2"/>
                  <a:buNone/>
                </a:pP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 </a:t>
                </a:r>
                <a14:m>
                  <m:oMath xmlns:m="http://schemas.openxmlformats.org/officeDocument/2006/math">
                    <m:r>
                      <a:rPr lang="en-US" altLang="ko-KR" sz="2400" i="1" kern="0" dirty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8</m:t>
                    </m:r>
                    <m:r>
                      <a:rPr lang="ko-KR" altLang="en-US" sz="2400" i="1" kern="0" dirty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가지</m:t>
                    </m:r>
                  </m:oMath>
                </a14:m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방법이 있다</a:t>
                </a:r>
                <a:r>
                  <a:rPr lang="en-US" altLang="ko-KR" sz="2400" kern="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362593" y="4833157"/>
                <a:ext cx="2445328" cy="978420"/>
              </a:xfrm>
              <a:prstGeom prst="rect">
                <a:avLst/>
              </a:prstGeom>
              <a:blipFill rotWithShape="1">
                <a:blip r:embed="rId3"/>
                <a:stretch>
                  <a:fillRect l="-3202" t="-3659"/>
                </a:stretch>
              </a:blipFill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3" name="그룹 22"/>
          <p:cNvGrpSpPr/>
          <p:nvPr/>
        </p:nvGrpSpPr>
        <p:grpSpPr>
          <a:xfrm>
            <a:off x="5163793" y="2583328"/>
            <a:ext cx="1008112" cy="449273"/>
            <a:chOff x="5616116" y="2556292"/>
            <a:chExt cx="1008112" cy="449273"/>
          </a:xfrm>
        </p:grpSpPr>
        <p:sp>
          <p:nvSpPr>
            <p:cNvPr id="8" name="타원 7"/>
            <p:cNvSpPr/>
            <p:nvPr/>
          </p:nvSpPr>
          <p:spPr bwMode="auto">
            <a:xfrm>
              <a:off x="5616116" y="2708920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9" name="타원 8"/>
            <p:cNvSpPr/>
            <p:nvPr/>
          </p:nvSpPr>
          <p:spPr bwMode="auto">
            <a:xfrm>
              <a:off x="5895531" y="2708920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0" name="타원 9"/>
            <p:cNvSpPr/>
            <p:nvPr/>
          </p:nvSpPr>
          <p:spPr bwMode="auto">
            <a:xfrm>
              <a:off x="6188108" y="2708920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1" name="타원 10"/>
            <p:cNvSpPr/>
            <p:nvPr/>
          </p:nvSpPr>
          <p:spPr bwMode="auto">
            <a:xfrm>
              <a:off x="6516216" y="2708920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 bwMode="auto">
            <a:xfrm>
              <a:off x="5796136" y="2556292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14" name="직선 연결선 13"/>
            <p:cNvCxnSpPr/>
            <p:nvPr/>
          </p:nvCxnSpPr>
          <p:spPr bwMode="auto">
            <a:xfrm>
              <a:off x="6084168" y="2564905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15" name="직선 연결선 14"/>
            <p:cNvCxnSpPr/>
            <p:nvPr/>
          </p:nvCxnSpPr>
          <p:spPr bwMode="auto">
            <a:xfrm>
              <a:off x="6408204" y="2564314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20" name="그룹 19"/>
          <p:cNvGrpSpPr/>
          <p:nvPr/>
        </p:nvGrpSpPr>
        <p:grpSpPr>
          <a:xfrm>
            <a:off x="5163793" y="3227784"/>
            <a:ext cx="1008112" cy="441251"/>
            <a:chOff x="5660292" y="3417496"/>
            <a:chExt cx="1008112" cy="441251"/>
          </a:xfrm>
        </p:grpSpPr>
        <p:sp>
          <p:nvSpPr>
            <p:cNvPr id="16" name="타원 15"/>
            <p:cNvSpPr/>
            <p:nvPr/>
          </p:nvSpPr>
          <p:spPr bwMode="auto">
            <a:xfrm>
              <a:off x="566029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7" name="타원 16"/>
            <p:cNvSpPr/>
            <p:nvPr/>
          </p:nvSpPr>
          <p:spPr bwMode="auto">
            <a:xfrm>
              <a:off x="5939707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8" name="타원 17"/>
            <p:cNvSpPr/>
            <p:nvPr/>
          </p:nvSpPr>
          <p:spPr bwMode="auto">
            <a:xfrm>
              <a:off x="6232284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9" name="타원 18"/>
            <p:cNvSpPr/>
            <p:nvPr/>
          </p:nvSpPr>
          <p:spPr bwMode="auto">
            <a:xfrm>
              <a:off x="656039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cxnSp>
          <p:nvCxnSpPr>
            <p:cNvPr id="21" name="직선 연결선 20"/>
            <p:cNvCxnSpPr/>
            <p:nvPr/>
          </p:nvCxnSpPr>
          <p:spPr bwMode="auto">
            <a:xfrm>
              <a:off x="6128344" y="3418087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22" name="직선 연결선 21"/>
            <p:cNvCxnSpPr/>
            <p:nvPr/>
          </p:nvCxnSpPr>
          <p:spPr bwMode="auto">
            <a:xfrm>
              <a:off x="6452380" y="3417496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94836" y="5350489"/>
                <a:ext cx="6696744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altLang="ko-KR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1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type m:val="noBar"/>
                              <m:ctrlP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altLang="ko-KR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0</m:t>
                              </m:r>
                            </m:den>
                          </m:f>
                        </m:e>
                      </m:d>
                      <m:r>
                        <a:rPr lang="en-US" altLang="ko-KR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=8</m:t>
                      </m:r>
                    </m:oMath>
                  </m:oMathPara>
                </a14:m>
                <a:endParaRPr lang="ko-KR" altLang="en-US" dirty="0">
                  <a:solidFill>
                    <a:srgbClr val="306362"/>
                  </a:solidFill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4836" y="5350489"/>
                <a:ext cx="6696744" cy="92217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14067" y="2492292"/>
                <a:ext cx="23137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kern="0" dirty="0" smtClean="0">
                        <a:solidFill>
                          <a:srgbClr val="214979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1+1+1+1</m:t>
                    </m:r>
                  </m:oMath>
                </a14:m>
                <a:r>
                  <a:rPr lang="en-US" altLang="ko-KR" i="1" kern="0" dirty="0">
                    <a:latin typeface="Cambria Math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67" y="2492292"/>
                <a:ext cx="2313717" cy="461665"/>
              </a:xfrm>
              <a:prstGeom prst="rect">
                <a:avLst/>
              </a:prstGeom>
              <a:blipFill rotWithShape="1">
                <a:blip r:embed="rId5"/>
                <a:stretch>
                  <a:fillRect l="-79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14067" y="3494479"/>
                <a:ext cx="14495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kern="0" dirty="0" smtClean="0">
                          <a:solidFill>
                            <a:srgbClr val="214979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1+2+1</m:t>
                      </m:r>
                    </m:oMath>
                  </m:oMathPara>
                </a14:m>
                <a:endParaRPr lang="en-US" altLang="ko-KR" i="1" kern="0" dirty="0">
                  <a:solidFill>
                    <a:srgbClr val="214979"/>
                  </a:solidFill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67" y="3494479"/>
                <a:ext cx="1449522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56831" y="3005565"/>
                <a:ext cx="144952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kern="0" dirty="0" smtClean="0">
                          <a:solidFill>
                            <a:srgbClr val="214979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2+1+1</m:t>
                      </m:r>
                    </m:oMath>
                  </m:oMathPara>
                </a14:m>
                <a:endParaRPr lang="en-US" altLang="ko-KR" i="1" kern="0" dirty="0">
                  <a:solidFill>
                    <a:srgbClr val="214979"/>
                  </a:solidFill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831" y="3005565"/>
                <a:ext cx="1449522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050642" y="4181556"/>
                <a:ext cx="23137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kern="0" dirty="0" smtClean="0">
                          <a:solidFill>
                            <a:srgbClr val="214979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2+2</m:t>
                      </m:r>
                    </m:oMath>
                  </m:oMathPara>
                </a14:m>
                <a:endParaRPr lang="en-US" altLang="ko-KR" i="1" kern="0" dirty="0">
                  <a:solidFill>
                    <a:srgbClr val="214979"/>
                  </a:solidFill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642" y="4181556"/>
                <a:ext cx="2313717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14067" y="3990347"/>
                <a:ext cx="168912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kern="0" dirty="0" smtClean="0">
                        <a:solidFill>
                          <a:srgbClr val="214979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1+1+2</m:t>
                    </m:r>
                  </m:oMath>
                </a14:m>
                <a:r>
                  <a:rPr lang="en-US" altLang="ko-KR" kern="0" dirty="0"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i="1" kern="0" dirty="0"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067" y="3990347"/>
                <a:ext cx="1689128" cy="461665"/>
              </a:xfrm>
              <a:prstGeom prst="rect">
                <a:avLst/>
              </a:prstGeom>
              <a:blipFill rotWithShape="1">
                <a:blip r:embed="rId9"/>
                <a:stretch>
                  <a:fillRect l="-108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626707" y="2996952"/>
                <a:ext cx="23137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kern="0" dirty="0" smtClean="0">
                          <a:solidFill>
                            <a:srgbClr val="214979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1+3</m:t>
                      </m:r>
                    </m:oMath>
                  </m:oMathPara>
                </a14:m>
                <a:endParaRPr lang="en-US" altLang="ko-KR" i="1" kern="0" dirty="0">
                  <a:solidFill>
                    <a:srgbClr val="214979"/>
                  </a:solidFill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707" y="2996952"/>
                <a:ext cx="2313717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207500" y="3502429"/>
                <a:ext cx="115212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kern="0" dirty="0" smtClean="0">
                        <a:solidFill>
                          <a:srgbClr val="214979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3+1</m:t>
                    </m:r>
                  </m:oMath>
                </a14:m>
                <a:r>
                  <a:rPr lang="en-US" altLang="ko-KR" i="1" kern="0" dirty="0" smtClean="0">
                    <a:latin typeface="Cambria Math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</a:t>
                </a:r>
                <a:endParaRPr lang="en-US" altLang="ko-KR" i="1" kern="0" dirty="0">
                  <a:latin typeface="Cambria Math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7500" y="3502429"/>
                <a:ext cx="1152127" cy="461665"/>
              </a:xfrm>
              <a:prstGeom prst="rect">
                <a:avLst/>
              </a:prstGeom>
              <a:blipFill rotWithShape="1">
                <a:blip r:embed="rId11"/>
                <a:stretch>
                  <a:fillRect l="-10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112711" y="2583328"/>
                <a:ext cx="6708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 eaLnBrk="1" latinLnBrk="1" hangingPunct="1">
                  <a:buFont typeface="Wingdings" pitchFamily="2" charset="2"/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i="1" kern="0" dirty="0" smtClean="0">
                          <a:solidFill>
                            <a:srgbClr val="214979"/>
                          </a:solidFill>
                          <a:latin typeface="Cambria Math"/>
                          <a:ea typeface="함초롬바탕" panose="02030504000101010101" pitchFamily="18" charset="-127"/>
                          <a:cs typeface="함초롬바탕" panose="02030504000101010101" pitchFamily="18" charset="-127"/>
                        </a:rPr>
                        <m:t>4</m:t>
                      </m:r>
                    </m:oMath>
                  </m:oMathPara>
                </a14:m>
                <a:endParaRPr lang="en-US" altLang="ko-KR" kern="0" dirty="0">
                  <a:solidFill>
                    <a:srgbClr val="214979"/>
                  </a:solidFill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2711" y="2583328"/>
                <a:ext cx="670854" cy="461665"/>
              </a:xfrm>
              <a:prstGeom prst="rect">
                <a:avLst/>
              </a:prstGeom>
              <a:blipFill rotWithShape="1">
                <a:blip r:embed="rId12"/>
                <a:stretch>
                  <a:fillRect l="-272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9" name="그룹 38"/>
          <p:cNvGrpSpPr/>
          <p:nvPr/>
        </p:nvGrpSpPr>
        <p:grpSpPr>
          <a:xfrm>
            <a:off x="5148064" y="3971137"/>
            <a:ext cx="1008112" cy="465539"/>
            <a:chOff x="5148064" y="3971137"/>
            <a:chExt cx="1008112" cy="465539"/>
          </a:xfrm>
        </p:grpSpPr>
        <p:sp>
          <p:nvSpPr>
            <p:cNvPr id="32" name="타원 31"/>
            <p:cNvSpPr/>
            <p:nvPr/>
          </p:nvSpPr>
          <p:spPr bwMode="auto">
            <a:xfrm>
              <a:off x="5148064" y="4115743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3" name="타원 32"/>
            <p:cNvSpPr/>
            <p:nvPr/>
          </p:nvSpPr>
          <p:spPr bwMode="auto">
            <a:xfrm>
              <a:off x="5508104" y="4115743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4" name="타원 33"/>
            <p:cNvSpPr/>
            <p:nvPr/>
          </p:nvSpPr>
          <p:spPr bwMode="auto">
            <a:xfrm>
              <a:off x="5720056" y="4115743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5" name="타원 34"/>
            <p:cNvSpPr/>
            <p:nvPr/>
          </p:nvSpPr>
          <p:spPr bwMode="auto">
            <a:xfrm>
              <a:off x="6048164" y="4115743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cxnSp>
          <p:nvCxnSpPr>
            <p:cNvPr id="36" name="직선 연결선 35"/>
            <p:cNvCxnSpPr/>
            <p:nvPr/>
          </p:nvCxnSpPr>
          <p:spPr bwMode="auto">
            <a:xfrm>
              <a:off x="5400092" y="3996016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37" name="직선 연결선 36"/>
            <p:cNvCxnSpPr/>
            <p:nvPr/>
          </p:nvCxnSpPr>
          <p:spPr bwMode="auto">
            <a:xfrm>
              <a:off x="5940152" y="3971137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sp>
        <p:nvSpPr>
          <p:cNvPr id="38" name="TextBox 37"/>
          <p:cNvSpPr txBox="1"/>
          <p:nvPr/>
        </p:nvSpPr>
        <p:spPr>
          <a:xfrm>
            <a:off x="5202070" y="4643221"/>
            <a:ext cx="954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214979"/>
                </a:solidFill>
              </a:rPr>
              <a:t>. . .</a:t>
            </a:r>
            <a:endParaRPr lang="ko-KR" altLang="en-US" dirty="0">
              <a:solidFill>
                <a:srgbClr val="2149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4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build="p" animBg="1"/>
      <p:bldP spid="5" grpId="0"/>
      <p:bldP spid="12" grpId="0"/>
      <p:bldP spid="24" grpId="0"/>
      <p:bldP spid="25" grpId="0"/>
      <p:bldP spid="26" grpId="0"/>
      <p:bldP spid="27" grpId="0"/>
      <p:bldP spid="28" grpId="0"/>
      <p:bldP spid="29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3215" y="404664"/>
            <a:ext cx="8424863" cy="864096"/>
          </a:xfrm>
        </p:spPr>
        <p:txBody>
          <a:bodyPr/>
          <a:lstStyle/>
          <a:p>
            <a:r>
              <a:rPr lang="ko-KR" altLang="en-US" dirty="0" smtClean="0"/>
              <a:t>예 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0148" y="1412776"/>
            <a:ext cx="8517257" cy="110530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en-US" altLang="ko-KR" sz="800" b="1" dirty="0" smtClean="0">
              <a:solidFill>
                <a:schemeClr val="tx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 latinLnBrk="1">
              <a:buNone/>
            </a:pP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10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명이 각각 자장면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우동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짬뽕의 메뉴 중 하나씩을 주문하려고 한다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가능한 경우의 수는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?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10</a:t>
            </a:fld>
            <a:endParaRPr lang="en-US" altLang="ko-KR" dirty="0"/>
          </a:p>
        </p:txBody>
      </p:sp>
      <p:grpSp>
        <p:nvGrpSpPr>
          <p:cNvPr id="30" name="그룹 29"/>
          <p:cNvGrpSpPr/>
          <p:nvPr/>
        </p:nvGrpSpPr>
        <p:grpSpPr>
          <a:xfrm>
            <a:off x="5760132" y="3347789"/>
            <a:ext cx="2808312" cy="441251"/>
            <a:chOff x="5364088" y="3417496"/>
            <a:chExt cx="2808312" cy="441251"/>
          </a:xfrm>
        </p:grpSpPr>
        <p:sp>
          <p:nvSpPr>
            <p:cNvPr id="16" name="타원 15"/>
            <p:cNvSpPr/>
            <p:nvPr/>
          </p:nvSpPr>
          <p:spPr bwMode="auto">
            <a:xfrm>
              <a:off x="566029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7" name="타원 16"/>
            <p:cNvSpPr/>
            <p:nvPr/>
          </p:nvSpPr>
          <p:spPr bwMode="auto">
            <a:xfrm>
              <a:off x="5939707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8" name="타원 17"/>
            <p:cNvSpPr/>
            <p:nvPr/>
          </p:nvSpPr>
          <p:spPr bwMode="auto">
            <a:xfrm>
              <a:off x="6232284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19" name="타원 18"/>
            <p:cNvSpPr/>
            <p:nvPr/>
          </p:nvSpPr>
          <p:spPr bwMode="auto">
            <a:xfrm>
              <a:off x="656039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cxnSp>
          <p:nvCxnSpPr>
            <p:cNvPr id="21" name="직선 연결선 20"/>
            <p:cNvCxnSpPr/>
            <p:nvPr/>
          </p:nvCxnSpPr>
          <p:spPr bwMode="auto">
            <a:xfrm>
              <a:off x="6128344" y="3418087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22" name="직선 연결선 21"/>
            <p:cNvCxnSpPr/>
            <p:nvPr/>
          </p:nvCxnSpPr>
          <p:spPr bwMode="auto">
            <a:xfrm>
              <a:off x="6452380" y="3417496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sp>
          <p:nvSpPr>
            <p:cNvPr id="24" name="타원 23"/>
            <p:cNvSpPr/>
            <p:nvPr/>
          </p:nvSpPr>
          <p:spPr bwMode="auto">
            <a:xfrm>
              <a:off x="6847820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25" name="타원 24"/>
            <p:cNvSpPr/>
            <p:nvPr/>
          </p:nvSpPr>
          <p:spPr bwMode="auto">
            <a:xfrm>
              <a:off x="7128284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26" name="타원 25"/>
            <p:cNvSpPr/>
            <p:nvPr/>
          </p:nvSpPr>
          <p:spPr bwMode="auto">
            <a:xfrm>
              <a:off x="7452320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27" name="타원 26"/>
            <p:cNvSpPr/>
            <p:nvPr/>
          </p:nvSpPr>
          <p:spPr bwMode="auto">
            <a:xfrm>
              <a:off x="774035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28" name="타원 27"/>
            <p:cNvSpPr/>
            <p:nvPr/>
          </p:nvSpPr>
          <p:spPr bwMode="auto">
            <a:xfrm>
              <a:off x="5364088" y="3559596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29" name="타원 28"/>
            <p:cNvSpPr/>
            <p:nvPr/>
          </p:nvSpPr>
          <p:spPr bwMode="auto">
            <a:xfrm>
              <a:off x="8064388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229727" y="3279723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306362"/>
                </a:solidFill>
              </a:rPr>
              <a:t>자장면 </a:t>
            </a:r>
            <a:r>
              <a:rPr lang="en-US" altLang="ko-KR" dirty="0" smtClean="0">
                <a:solidFill>
                  <a:srgbClr val="306362"/>
                </a:solidFill>
              </a:rPr>
              <a:t>3, </a:t>
            </a:r>
            <a:r>
              <a:rPr lang="ko-KR" altLang="en-US" dirty="0" smtClean="0">
                <a:solidFill>
                  <a:srgbClr val="306362"/>
                </a:solidFill>
              </a:rPr>
              <a:t>우동 </a:t>
            </a:r>
            <a:r>
              <a:rPr lang="en-US" altLang="ko-KR" dirty="0" smtClean="0">
                <a:solidFill>
                  <a:srgbClr val="306362"/>
                </a:solidFill>
              </a:rPr>
              <a:t>1, </a:t>
            </a:r>
            <a:r>
              <a:rPr lang="ko-KR" altLang="en-US" dirty="0" smtClean="0">
                <a:solidFill>
                  <a:srgbClr val="306362"/>
                </a:solidFill>
              </a:rPr>
              <a:t>짬뽕 </a:t>
            </a:r>
            <a:r>
              <a:rPr lang="en-US" altLang="ko-KR" dirty="0" smtClean="0">
                <a:solidFill>
                  <a:srgbClr val="306362"/>
                </a:solidFill>
              </a:rPr>
              <a:t>6</a:t>
            </a:r>
            <a:endParaRPr lang="ko-KR" altLang="en-US" dirty="0">
              <a:solidFill>
                <a:srgbClr val="306362"/>
              </a:solidFill>
            </a:endParaRPr>
          </a:p>
        </p:txBody>
      </p:sp>
      <p:cxnSp>
        <p:nvCxnSpPr>
          <p:cNvPr id="33" name="직선 화살표 연결선 32"/>
          <p:cNvCxnSpPr/>
          <p:nvPr/>
        </p:nvCxnSpPr>
        <p:spPr bwMode="auto">
          <a:xfrm>
            <a:off x="4427984" y="3510556"/>
            <a:ext cx="684076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509285" y="4833155"/>
            <a:ext cx="800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동그라미 </a:t>
            </a:r>
            <a:r>
              <a:rPr lang="en-US" altLang="ko-KR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10</a:t>
            </a:r>
            <a:r>
              <a:rPr lang="ko-KR" altLang="en-US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개와 세로줄 </a:t>
            </a:r>
            <a:r>
              <a:rPr lang="en-US" altLang="ko-KR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</a:t>
            </a:r>
            <a:r>
              <a:rPr lang="ko-KR" altLang="en-US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개를 줄 세우는 방법의 수</a:t>
            </a:r>
            <a:endParaRPr lang="en-US" altLang="ko-KR" dirty="0" smtClean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31640" y="3874219"/>
            <a:ext cx="2438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306362"/>
                </a:solidFill>
              </a:rPr>
              <a:t>자장면 </a:t>
            </a:r>
            <a:r>
              <a:rPr lang="en-US" altLang="ko-KR" dirty="0" smtClean="0">
                <a:solidFill>
                  <a:srgbClr val="306362"/>
                </a:solidFill>
              </a:rPr>
              <a:t>10</a:t>
            </a:r>
            <a:endParaRPr lang="ko-KR" altLang="en-US" dirty="0">
              <a:solidFill>
                <a:srgbClr val="306362"/>
              </a:solidFill>
            </a:endParaRPr>
          </a:p>
        </p:txBody>
      </p:sp>
      <p:cxnSp>
        <p:nvCxnSpPr>
          <p:cNvPr id="32" name="직선 화살표 연결선 31"/>
          <p:cNvCxnSpPr/>
          <p:nvPr/>
        </p:nvCxnSpPr>
        <p:spPr bwMode="auto">
          <a:xfrm>
            <a:off x="4421324" y="4105051"/>
            <a:ext cx="684076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grpSp>
        <p:nvGrpSpPr>
          <p:cNvPr id="35" name="그룹 34"/>
          <p:cNvGrpSpPr/>
          <p:nvPr/>
        </p:nvGrpSpPr>
        <p:grpSpPr>
          <a:xfrm>
            <a:off x="5760132" y="3888440"/>
            <a:ext cx="2952328" cy="440660"/>
            <a:chOff x="5364088" y="3431717"/>
            <a:chExt cx="2952328" cy="440660"/>
          </a:xfrm>
        </p:grpSpPr>
        <p:sp>
          <p:nvSpPr>
            <p:cNvPr id="36" name="타원 35"/>
            <p:cNvSpPr/>
            <p:nvPr/>
          </p:nvSpPr>
          <p:spPr bwMode="auto">
            <a:xfrm>
              <a:off x="566029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7" name="타원 36"/>
            <p:cNvSpPr/>
            <p:nvPr/>
          </p:nvSpPr>
          <p:spPr bwMode="auto">
            <a:xfrm>
              <a:off x="5939707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8" name="타원 37"/>
            <p:cNvSpPr/>
            <p:nvPr/>
          </p:nvSpPr>
          <p:spPr bwMode="auto">
            <a:xfrm>
              <a:off x="6232284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39" name="타원 38"/>
            <p:cNvSpPr/>
            <p:nvPr/>
          </p:nvSpPr>
          <p:spPr bwMode="auto">
            <a:xfrm>
              <a:off x="6480212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cxnSp>
          <p:nvCxnSpPr>
            <p:cNvPr id="40" name="직선 연결선 39"/>
            <p:cNvCxnSpPr/>
            <p:nvPr/>
          </p:nvCxnSpPr>
          <p:spPr bwMode="auto">
            <a:xfrm>
              <a:off x="8316416" y="3431717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41" name="직선 연결선 40"/>
            <p:cNvCxnSpPr/>
            <p:nvPr/>
          </p:nvCxnSpPr>
          <p:spPr bwMode="auto">
            <a:xfrm>
              <a:off x="8172400" y="3431717"/>
              <a:ext cx="0" cy="440660"/>
            </a:xfrm>
            <a:prstGeom prst="line">
              <a:avLst/>
            </a:prstGeom>
            <a:solidFill>
              <a:schemeClr val="accent1"/>
            </a:solidFill>
            <a:ln w="1587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sp>
          <p:nvSpPr>
            <p:cNvPr id="42" name="타원 41"/>
            <p:cNvSpPr/>
            <p:nvPr/>
          </p:nvSpPr>
          <p:spPr bwMode="auto">
            <a:xfrm>
              <a:off x="6768244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43" name="타원 42"/>
            <p:cNvSpPr/>
            <p:nvPr/>
          </p:nvSpPr>
          <p:spPr bwMode="auto">
            <a:xfrm>
              <a:off x="7056276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44" name="타원 43"/>
            <p:cNvSpPr/>
            <p:nvPr/>
          </p:nvSpPr>
          <p:spPr bwMode="auto">
            <a:xfrm>
              <a:off x="7344308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45" name="타원 44"/>
            <p:cNvSpPr/>
            <p:nvPr/>
          </p:nvSpPr>
          <p:spPr bwMode="auto">
            <a:xfrm>
              <a:off x="7632340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46" name="타원 45"/>
            <p:cNvSpPr/>
            <p:nvPr/>
          </p:nvSpPr>
          <p:spPr bwMode="auto">
            <a:xfrm>
              <a:off x="5364088" y="3559596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  <p:sp>
          <p:nvSpPr>
            <p:cNvPr id="47" name="타원 46"/>
            <p:cNvSpPr/>
            <p:nvPr/>
          </p:nvSpPr>
          <p:spPr bwMode="auto">
            <a:xfrm>
              <a:off x="7956376" y="3562102"/>
              <a:ext cx="108012" cy="108012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2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굴림" pitchFamily="50" charset="-127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09285" y="5481228"/>
                <a:ext cx="2226511" cy="5364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dirty="0">
                    <a:solidFill>
                      <a:srgbClr val="306362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함초롬바탕" panose="02030504000101010101" pitchFamily="18" charset="-127"/>
                  </a:rPr>
                  <a:t>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solidFill>
                              <a:srgbClr val="306362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12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rgbClr val="306362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ko-KR" alt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285" y="5481228"/>
                <a:ext cx="2226511" cy="536494"/>
              </a:xfrm>
              <a:prstGeom prst="rect">
                <a:avLst/>
              </a:prstGeom>
              <a:blipFill rotWithShape="1">
                <a:blip r:embed="rId2"/>
                <a:stretch>
                  <a:fillRect l="-4384" t="-4545" b="-1590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998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31" grpId="0"/>
      <p:bldP spid="34" grpId="0"/>
      <p:bldP spid="2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73309" y="152636"/>
            <a:ext cx="8424863" cy="864096"/>
          </a:xfrm>
        </p:spPr>
        <p:txBody>
          <a:bodyPr/>
          <a:lstStyle/>
          <a:p>
            <a:r>
              <a:rPr lang="ko-KR" altLang="en-US" dirty="0" smtClean="0"/>
              <a:t>예 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2711" y="1124744"/>
            <a:ext cx="8517257" cy="22934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latinLnBrk="1">
              <a:lnSpc>
                <a:spcPct val="150000"/>
              </a:lnSpc>
              <a:buNone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빨강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노랑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파랑 색깔의 세 개의 바구니가 있다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각각 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부터 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9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까지의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숫자가 쓰여져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있는 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9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개의 공을 빨간 바구니에 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노란 바구니에 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파란바구니에 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개씩 나누어 넣는 방법의 수를 구하면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?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endParaRPr lang="en-US" altLang="ko-KR" sz="24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11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내용 개체 틀 2"/>
              <p:cNvSpPr txBox="1">
                <a:spLocks/>
              </p:cNvSpPr>
              <p:nvPr/>
            </p:nvSpPr>
            <p:spPr bwMode="gray">
              <a:xfrm>
                <a:off x="302711" y="3537012"/>
                <a:ext cx="8503471" cy="2924441"/>
              </a:xfrm>
              <a:prstGeom prst="rect">
                <a:avLst/>
              </a:prstGeom>
              <a:extLs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lvl1pPr marL="342900" indent="-3429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3200" b="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4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§"/>
                  <a:defRPr sz="2000">
                    <a:solidFill>
                      <a:schemeClr val="accent4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000000"/>
                  </a:buClr>
                  <a:buFont typeface="Wingdings" pitchFamily="2" charset="2"/>
                  <a:buChar char="n"/>
                  <a:defRPr sz="20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eaLnBrk="1" latinLnBrk="1" hangingPunct="1">
                  <a:buFont typeface="Arial" panose="020B0604020202020204" pitchFamily="34" charset="0"/>
                  <a:buChar char="•"/>
                </a:pP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빨간 바구니에</a:t>
                </a: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들어갈 세 개의 공을 고르는 방법의 수</a:t>
                </a:r>
                <a14:m>
                  <m:oMath xmlns:m="http://schemas.openxmlformats.org/officeDocument/2006/math">
                    <m:r>
                      <a:rPr lang="en-US" altLang="ko-KR" sz="2400" b="0" i="1" kern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sz="2400" b="0" i="1" kern="0" smtClea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9</m:t>
                            </m:r>
                          </m:num>
                          <m:den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endParaRPr lang="en-US" altLang="ko-KR" sz="2400" kern="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eaLnBrk="1" latinLnBrk="1" hangingPunct="1">
                  <a:buFont typeface="Arial" panose="020B0604020202020204" pitchFamily="34" charset="0"/>
                  <a:buChar char="•"/>
                </a:pP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남은 </a:t>
                </a: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6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공에서 노란 바구니에 들어갈 </a:t>
                </a: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4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</a:t>
                </a:r>
                <a:r>
                  <a:rPr lang="ko-KR" altLang="en-US" sz="2400" kern="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공을 고르는 방법의 수</a:t>
                </a:r>
                <a14:m>
                  <m:oMath xmlns:m="http://schemas.openxmlformats.org/officeDocument/2006/math">
                    <m:r>
                      <a:rPr lang="en-US" altLang="ko-KR" sz="2400" i="1" ker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sz="2400" i="1" ker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6</m:t>
                            </m:r>
                          </m:num>
                          <m:den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en-US" altLang="ko-KR" sz="2400" kern="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eaLnBrk="1" latinLnBrk="1" hangingPunct="1">
                  <a:buFont typeface="Arial" panose="020B0604020202020204" pitchFamily="34" charset="0"/>
                  <a:buChar char="•"/>
                </a:pP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남은 </a:t>
                </a: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2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</a:t>
                </a:r>
                <a:r>
                  <a:rPr lang="ko-KR" altLang="en-US" sz="2400" kern="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공에서 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파란 </a:t>
                </a:r>
                <a:r>
                  <a:rPr lang="ko-KR" altLang="en-US" sz="2400" kern="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바구니에 들어갈 </a:t>
                </a: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2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개의 </a:t>
                </a:r>
                <a:r>
                  <a:rPr lang="ko-KR" altLang="en-US" sz="2400" kern="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공을 고르는 방법의 수</a:t>
                </a:r>
                <a14:m>
                  <m:oMath xmlns:m="http://schemas.openxmlformats.org/officeDocument/2006/math">
                    <m:r>
                      <a:rPr lang="en-US" altLang="ko-KR" sz="2400" i="1" ker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=</m:t>
                    </m:r>
                    <m:d>
                      <m:dPr>
                        <m:ctrlPr>
                          <a:rPr lang="en-US" altLang="ko-KR" sz="2400" i="1" ker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num>
                          <m:den>
                            <m:r>
                              <a:rPr lang="en-US" altLang="ko-KR" sz="2400" b="0" i="1" kern="0" smtClea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US" altLang="ko-KR" sz="2400" kern="0" dirty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eaLnBrk="1" latinLnBrk="1" hangingPunct="1">
                  <a:buFont typeface="Arial" panose="020B0604020202020204" pitchFamily="34" charset="0"/>
                  <a:buChar char="•"/>
                </a:pPr>
                <a:r>
                  <a:rPr lang="en-US" altLang="ko-KR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kern="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따라서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sz="2400" i="1" ker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9</m:t>
                            </m:r>
                          </m:num>
                          <m:den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ko-KR" sz="2400" b="0" i="1" kern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×</m:t>
                    </m:r>
                    <m:d>
                      <m:dPr>
                        <m:ctrlPr>
                          <a:rPr lang="en-US" altLang="ko-KR" sz="2400" i="1" ker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6</m:t>
                            </m:r>
                          </m:num>
                          <m:den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4</m:t>
                            </m:r>
                          </m:den>
                        </m:f>
                      </m:e>
                    </m:d>
                    <m:r>
                      <a:rPr lang="en-US" altLang="ko-KR" sz="2400" b="0" i="1" kern="0" smtClean="0"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</a:rPr>
                      <m:t>×</m:t>
                    </m:r>
                    <m:d>
                      <m:dPr>
                        <m:ctrlPr>
                          <a:rPr lang="en-US" altLang="ko-KR" sz="2400" i="1" kern="0">
                            <a:latin typeface="Cambria Math"/>
                            <a:ea typeface="함초롬바탕" panose="02030504000101010101" pitchFamily="18" charset="-127"/>
                            <a:cs typeface="함초롬바탕" panose="02030504000101010101" pitchFamily="18" charset="-127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</m:ctrlPr>
                          </m:fPr>
                          <m:num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num>
                          <m:den>
                            <m:r>
                              <a:rPr lang="en-US" altLang="ko-KR" sz="2400" i="1" kern="0">
                                <a:latin typeface="Cambria Math"/>
                                <a:ea typeface="함초롬바탕" panose="02030504000101010101" pitchFamily="18" charset="-127"/>
                                <a:cs typeface="함초롬바탕" panose="02030504000101010101" pitchFamily="18" charset="-127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endParaRPr lang="en-US" altLang="ko-KR" sz="2400" kern="0" dirty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6" name="내용 개체 틀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gray">
              <a:xfrm>
                <a:off x="302711" y="3537012"/>
                <a:ext cx="8503471" cy="2924441"/>
              </a:xfrm>
              <a:prstGeom prst="rect">
                <a:avLst/>
              </a:prstGeom>
              <a:blipFill rotWithShape="1">
                <a:blip r:embed="rId2"/>
                <a:stretch>
                  <a:fillRect l="-858" t="-413"/>
                </a:stretch>
              </a:blipFill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내용 개체 틀 2"/>
          <p:cNvSpPr txBox="1">
            <a:spLocks/>
          </p:cNvSpPr>
          <p:nvPr/>
        </p:nvSpPr>
        <p:spPr bwMode="gray">
          <a:xfrm>
            <a:off x="326792" y="3454012"/>
            <a:ext cx="4462141" cy="14622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  <a:defRPr sz="3200" b="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  <a:defRPr sz="24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  <a:defRPr sz="24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  <a:defRPr sz="20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§"/>
              <a:defRPr sz="2000">
                <a:solidFill>
                  <a:schemeClr val="accent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latinLnBrk="1" hangingPunct="1">
              <a:buNone/>
            </a:pPr>
            <a:r>
              <a:rPr lang="ko-KR" altLang="en-US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빨간</a:t>
            </a:r>
            <a:r>
              <a:rPr lang="en-US" altLang="ko-KR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바구니에 </a:t>
            </a:r>
            <a:r>
              <a:rPr lang="en-US" altLang="ko-KR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1, 3, 7</a:t>
            </a:r>
          </a:p>
          <a:p>
            <a:pPr marL="0" indent="0" eaLnBrk="1" latinLnBrk="1" hangingPunct="1">
              <a:buNone/>
            </a:pPr>
            <a:r>
              <a:rPr lang="ko-KR" altLang="en-US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노란 바구니에 </a:t>
            </a:r>
            <a:r>
              <a:rPr lang="en-US" altLang="ko-KR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4, 5, 8, 9 </a:t>
            </a:r>
          </a:p>
          <a:p>
            <a:pPr marL="0" indent="0" eaLnBrk="1" latinLnBrk="1" hangingPunct="1">
              <a:buNone/>
            </a:pPr>
            <a:r>
              <a:rPr lang="ko-KR" altLang="en-US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파란 바구니에 </a:t>
            </a:r>
            <a:r>
              <a:rPr lang="en-US" altLang="ko-KR" sz="2400" kern="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2, 6</a:t>
            </a:r>
            <a:endParaRPr lang="en-US" altLang="ko-KR" sz="2400" kern="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cxnSp>
        <p:nvCxnSpPr>
          <p:cNvPr id="20" name="직선 화살표 연결선 19"/>
          <p:cNvCxnSpPr/>
          <p:nvPr/>
        </p:nvCxnSpPr>
        <p:spPr bwMode="auto">
          <a:xfrm>
            <a:off x="3779912" y="4272590"/>
            <a:ext cx="864096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TextBox 24"/>
          <p:cNvSpPr txBox="1"/>
          <p:nvPr/>
        </p:nvSpPr>
        <p:spPr>
          <a:xfrm>
            <a:off x="4788933" y="4041757"/>
            <a:ext cx="381592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dirty="0" smtClean="0"/>
              <a:t>빨</a:t>
            </a:r>
            <a:r>
              <a:rPr lang="en-US" altLang="ko-KR" dirty="0" smtClean="0"/>
              <a:t> </a:t>
            </a:r>
            <a:r>
              <a:rPr lang="ko-KR" altLang="en-US" dirty="0" smtClean="0"/>
              <a:t>파 빨 노 노 파 빨 노 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46423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24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457201" y="1160747"/>
                <a:ext cx="8075239" cy="1656185"/>
              </a:xfr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/>
                      </a:rPr>
                      <m:t>𝑆</m:t>
                    </m:r>
                    <m:r>
                      <a:rPr lang="en-US" altLang="ko-KR" sz="2400" b="0" i="1" smtClean="0">
                        <a:latin typeface="Cambria Math"/>
                      </a:rPr>
                      <m:t> : </m:t>
                    </m:r>
                  </m:oMath>
                </a14:m>
                <a:r>
                  <a:rPr lang="en-US" altLang="ko-KR" sz="2400" b="0" dirty="0" smtClean="0"/>
                  <a:t> </a:t>
                </a:r>
                <a:r>
                  <a:rPr lang="ko-KR" altLang="en-US" sz="2400" b="1" i="0" dirty="0" smtClean="0"/>
                  <a:t>유한</a:t>
                </a:r>
                <a:r>
                  <a:rPr lang="en-US" altLang="ko-KR" sz="2400" i="0" dirty="0" smtClean="0"/>
                  <a:t> </a:t>
                </a:r>
                <a:r>
                  <a:rPr lang="ko-KR" altLang="en-US" sz="2400" i="0" dirty="0" smtClean="0"/>
                  <a:t>표본공간</a:t>
                </a:r>
                <a:r>
                  <a:rPr lang="en-US" altLang="ko-KR" sz="2400" dirty="0" smtClean="0"/>
                  <a:t> </a:t>
                </a:r>
                <a:endParaRPr lang="en-US" altLang="ko-KR" sz="2400" b="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/>
                      </a:rPr>
                      <m:t>𝐸</m:t>
                    </m:r>
                    <m:r>
                      <a:rPr lang="en-US" altLang="ko-KR" sz="2400" b="0" i="1" smtClean="0">
                        <a:latin typeface="Cambria Math"/>
                      </a:rPr>
                      <m:t>(⊆</m:t>
                    </m:r>
                    <m:r>
                      <a:rPr lang="en-US" altLang="ko-KR" sz="2400" b="0" i="1" smtClean="0">
                        <a:latin typeface="Cambria Math"/>
                      </a:rPr>
                      <m:t>𝑆</m:t>
                    </m:r>
                    <m:r>
                      <a:rPr lang="en-US" altLang="ko-KR" sz="24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sz="2400" dirty="0" smtClean="0"/>
                  <a:t> </a:t>
                </a:r>
                <a:r>
                  <a:rPr lang="en-US" altLang="ko-KR" sz="2400" dirty="0" smtClean="0"/>
                  <a:t>:  </a:t>
                </a:r>
                <a:r>
                  <a:rPr lang="ko-KR" altLang="en-US" sz="2400" dirty="0" smtClean="0"/>
                  <a:t>사건 </a:t>
                </a:r>
                <a:endParaRPr lang="en-US" altLang="ko-KR" sz="2400" dirty="0" smtClean="0"/>
              </a:p>
              <a:p>
                <a:pPr marL="0" indent="0">
                  <a:buNone/>
                </a:pPr>
                <a:r>
                  <a:rPr lang="ko-KR" altLang="en-US" sz="2400" dirty="0" smtClean="0">
                    <a:solidFill>
                      <a:srgbClr val="306362"/>
                    </a:solidFill>
                  </a:rPr>
                  <a:t>표본공간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𝑆</m:t>
                    </m:r>
                  </m:oMath>
                </a14:m>
                <a:r>
                  <a:rPr lang="ko-KR" altLang="en-US" sz="2400" dirty="0">
                    <a:solidFill>
                      <a:srgbClr val="306362"/>
                    </a:solidFill>
                  </a:rPr>
                  <a:t>에서 사건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  <m:r>
                      <a:rPr lang="en-US" altLang="ko-KR" sz="2400" i="1">
                        <a:solidFill>
                          <a:srgbClr val="306362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2400" dirty="0">
                    <a:solidFill>
                      <a:srgbClr val="306362"/>
                    </a:solidFill>
                  </a:rPr>
                  <a:t>가 일어날 확률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i="1">
                        <a:solidFill>
                          <a:srgbClr val="FF0000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𝐸</m:t>
                        </m:r>
                      </m:e>
                    </m:d>
                    <m:r>
                      <a:rPr lang="en-US" altLang="ko-KR" sz="2400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|</m:t>
                        </m:r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|</m:t>
                        </m:r>
                      </m:num>
                      <m:den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|</m:t>
                        </m:r>
                        <m:r>
                          <a:rPr lang="en-US" altLang="ko-KR" sz="24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𝑆</m:t>
                        </m:r>
                        <m:r>
                          <a:rPr lang="en-US" altLang="ko-KR" sz="24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|</m:t>
                        </m:r>
                      </m:den>
                    </m:f>
                  </m:oMath>
                </a14:m>
                <a:endParaRPr lang="en-US" altLang="ko-KR" sz="2400" dirty="0" smtClean="0"/>
              </a:p>
              <a:p>
                <a:pPr marL="0" indent="0">
                  <a:buNone/>
                </a:pPr>
                <a:endParaRPr lang="en-US" altLang="ko-KR" sz="2400" dirty="0" smtClean="0"/>
              </a:p>
              <a:p>
                <a:pPr marL="0" indent="0">
                  <a:buNone/>
                </a:pPr>
                <a:endParaRPr lang="en-US" altLang="ko-KR" sz="1600" dirty="0"/>
              </a:p>
              <a:p>
                <a:pPr marL="0" indent="0">
                  <a:buNone/>
                </a:pPr>
                <a:endParaRPr lang="en-US" altLang="ko-KR" sz="1600" dirty="0"/>
              </a:p>
              <a:p>
                <a:pPr marL="0" indent="0">
                  <a:buNone/>
                </a:pPr>
                <a:endParaRPr lang="en-US" altLang="ko-KR" dirty="0" smtClean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1" y="1160747"/>
                <a:ext cx="8075239" cy="1656185"/>
              </a:xfrm>
              <a:blipFill rotWithShape="1">
                <a:blip r:embed="rId2"/>
                <a:stretch>
                  <a:fillRect l="-978" t="-326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 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12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57201" y="3176972"/>
                <a:ext cx="8075239" cy="2460097"/>
              </a:xfrm>
              <a:prstGeom prst="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ko-KR" altLang="en-US" b="1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덧셈법칙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:</a:t>
                </a:r>
                <a:r>
                  <a:rPr lang="en-US" altLang="ko-KR" dirty="0"/>
                  <a:t> </a:t>
                </a:r>
                <a:endParaRPr lang="en-US" altLang="ko-KR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와</a:t>
                </a:r>
                <a:r>
                  <a:rPr lang="en-US" altLang="ko-KR" dirty="0">
                    <a:solidFill>
                      <a:srgbClr val="306362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가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서로 </a:t>
                </a:r>
                <a:r>
                  <a:rPr lang="ko-KR" altLang="en-US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배반사건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𝐸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∩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=∅) 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이면</a:t>
                </a:r>
                <a:endParaRPr lang="en-US" altLang="ko-KR" dirty="0" smtClean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∪</m:t>
                        </m:r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𝐸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306362"/>
                        </a:solidFill>
                        <a:latin typeface="Cambria Math"/>
                      </a:rPr>
                      <m:t>+</m:t>
                    </m:r>
                    <m:d>
                      <m:dPr>
                        <m:begChr m:val="|"/>
                        <m:endChr m:val="|"/>
                        <m:ctrlP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이므로 </a:t>
                </a:r>
                <a:endParaRPr lang="en-US" altLang="ko-KR" dirty="0" smtClean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14:m>
                  <m:oMath xmlns:m="http://schemas.openxmlformats.org/officeDocument/2006/math">
                    <m:r>
                      <a:rPr lang="en-US" altLang="ko-KR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∪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ko-KR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ko-KR" b="0" i="1" dirty="0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𝐸</m:t>
                            </m:r>
                          </m:e>
                        </m:d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+|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|</m:t>
                        </m:r>
                      </m:num>
                      <m:den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|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𝑆</m:t>
                        </m:r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|</m:t>
                        </m:r>
                      </m:den>
                    </m:f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</m:e>
                    </m:d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+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(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en-US" altLang="ko-KR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ko-KR" altLang="en-US" dirty="0">
                  <a:solidFill>
                    <a:srgbClr val="6600CC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1" y="3176972"/>
                <a:ext cx="8075239" cy="2460097"/>
              </a:xfrm>
              <a:prstGeom prst="rect">
                <a:avLst/>
              </a:prstGeom>
              <a:blipFill rotWithShape="1">
                <a:blip r:embed="rId3"/>
                <a:stretch>
                  <a:fillRect l="-978" t="-14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487593" y="1305356"/>
                <a:ext cx="394697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altLang="ko-KR" b="1" i="1" smtClean="0">
                              <a:solidFill>
                                <a:srgbClr val="880C7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b="1" i="1" smtClean="0">
                              <a:solidFill>
                                <a:srgbClr val="880C7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altLang="ko-KR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=</m:t>
                      </m:r>
                      <m:r>
                        <a:rPr lang="ko-KR" altLang="en-US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집합</m:t>
                      </m:r>
                      <m:r>
                        <a:rPr lang="en-US" altLang="ko-KR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en-US" altLang="ko-KR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𝑨</m:t>
                      </m:r>
                      <m:r>
                        <a:rPr lang="ko-KR" altLang="en-US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의</m:t>
                      </m:r>
                      <m:r>
                        <a:rPr lang="en-US" altLang="ko-KR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ko-KR" altLang="en-US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원소의</m:t>
                      </m:r>
                      <m:r>
                        <a:rPr lang="en-US" altLang="ko-KR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 </m:t>
                      </m:r>
                      <m:r>
                        <a:rPr lang="ko-KR" altLang="en-US" b="1" i="1" smtClean="0">
                          <a:solidFill>
                            <a:srgbClr val="880C7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/>
                        </a:rPr>
                        <m:t>개수</m:t>
                      </m:r>
                    </m:oMath>
                  </m:oMathPara>
                </a14:m>
                <a:endParaRPr lang="ko-KR" altLang="en-US" b="1" dirty="0">
                  <a:solidFill>
                    <a:srgbClr val="880C7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7593" y="1305356"/>
                <a:ext cx="3946978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293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457201" y="1160747"/>
                <a:ext cx="8075239" cy="1656185"/>
              </a:xfr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sz="2400" dirty="0" smtClean="0"/>
                  <a:t> </a:t>
                </a:r>
                <a:r>
                  <a:rPr lang="ko-KR" altLang="en-US" sz="2400" dirty="0" smtClean="0"/>
                  <a:t>의</a:t>
                </a:r>
                <a:r>
                  <a:rPr lang="en-US" altLang="ko-KR" sz="2400" dirty="0" smtClean="0"/>
                  <a:t> </a:t>
                </a:r>
                <a:r>
                  <a:rPr lang="ko-KR" altLang="en-US" sz="2400" b="1" dirty="0" smtClean="0">
                    <a:solidFill>
                      <a:srgbClr val="6600CC"/>
                    </a:solidFill>
                  </a:rPr>
                  <a:t>여사건</a:t>
                </a:r>
                <a:r>
                  <a:rPr lang="en-US" altLang="ko-KR" sz="2400" dirty="0" smtClean="0">
                    <a:solidFill>
                      <a:srgbClr val="306362"/>
                    </a:solidFill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b="0" i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𝐸</m:t>
                        </m:r>
                      </m:e>
                      <m:sup>
                        <m:r>
                          <a:rPr lang="en-US" altLang="ko-KR" sz="2400" b="0" i="1" smtClean="0">
                            <a:solidFill>
                              <a:srgbClr val="306362"/>
                            </a:solidFill>
                            <a:latin typeface="Cambria Math"/>
                          </a:rPr>
                          <m:t>𝑐</m:t>
                        </m:r>
                      </m:sup>
                    </m:sSup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𝑆</m:t>
                    </m:r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−</m:t>
                    </m:r>
                    <m:r>
                      <a:rPr lang="en-US" altLang="ko-KR" sz="2400" b="0" i="1" smtClean="0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sz="2400" dirty="0" smtClean="0">
                    <a:solidFill>
                      <a:srgbClr val="306362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en-US" altLang="ko-KR" sz="16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</m:e>
                      </m:d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num>
                        <m:den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𝑆</m:t>
                          </m:r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den>
                      </m:f>
                      <m:r>
                        <a:rPr lang="en-US" altLang="ko-KR" sz="240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𝑆</m:t>
                              </m:r>
                            </m:e>
                          </m:d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sSup>
                            <m:sSupPr>
                              <m:ctrlP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𝐸</m:t>
                              </m:r>
                            </m:e>
                            <m:sup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𝑐</m:t>
                              </m:r>
                            </m:sup>
                          </m:sSup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num>
                        <m:den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𝑆</m:t>
                          </m:r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den>
                      </m:f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=1−</m:t>
                      </m:r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(</m:t>
                      </m:r>
                      <m:sSup>
                        <m:sSupPr>
                          <m:ctrlP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</m:e>
                        <m:sup>
                          <m:r>
                            <a:rPr lang="en-US" altLang="ko-KR" sz="24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𝑐</m:t>
                          </m:r>
                        </m:sup>
                      </m:sSup>
                      <m:r>
                        <a:rPr lang="en-US" altLang="ko-KR" sz="2400" i="1">
                          <a:solidFill>
                            <a:srgbClr val="6600CC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altLang="ko-KR" sz="2400" dirty="0"/>
              </a:p>
              <a:p>
                <a:pPr marL="0" indent="0">
                  <a:buNone/>
                </a:pPr>
                <a:endParaRPr lang="en-US" altLang="ko-KR" sz="1600" dirty="0"/>
              </a:p>
              <a:p>
                <a:pPr marL="0" indent="0">
                  <a:buNone/>
                </a:pPr>
                <a:endParaRPr lang="en-US" altLang="ko-KR" dirty="0" smtClean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1" y="1160747"/>
                <a:ext cx="8075239" cy="1656185"/>
              </a:xfrm>
              <a:blipFill rotWithShape="1">
                <a:blip r:embed="rId2"/>
                <a:stretch>
                  <a:fillRect t="-326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 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13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70109" y="4113076"/>
                <a:ext cx="7242471" cy="2171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</m:d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ko-K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,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  <m:t>𝐸</m:t>
                        </m:r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7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ko-KR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ko-KR" altLang="en-US" dirty="0" smtClean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이고</a:t>
                </a:r>
                <a:endParaRPr lang="en-US" altLang="ko-KR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</m:e>
                      </m:d>
                      <m:r>
                        <a:rPr lang="en-US" altLang="ko-KR" i="1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  <m: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num>
                        <m:den>
                          <m: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  <m: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𝑆</m:t>
                          </m:r>
                          <m: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|</m:t>
                          </m:r>
                        </m:den>
                      </m:f>
                      <m:r>
                        <a:rPr lang="en-US" altLang="ko-KR" b="0" i="0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altLang="ko-KR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type m:val="noBar"/>
                                  <m:ctrlP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  <m:r>
                            <a:rPr lang="en-US" altLang="ko-KR" i="1">
                              <a:solidFill>
                                <a:srgbClr val="6600CC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en-US" altLang="ko-KR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type m:val="noBar"/>
                                  <m:ctrlP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en-US" altLang="ko-KR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type m:val="noBar"/>
                                  <m:ctrlP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7</m:t>
                                  </m:r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den>
                      </m:f>
                      <m:r>
                        <a:rPr lang="en-US" altLang="ko-KR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=1−</m:t>
                      </m:r>
                      <m:r>
                        <a:rPr lang="en-US" altLang="ko-KR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r>
                        <a:rPr lang="en-US" altLang="ko-KR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(</m:t>
                      </m:r>
                      <m:sSup>
                        <m:sSupPr>
                          <m:ctrlP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𝐸</m:t>
                          </m:r>
                        </m:e>
                        <m:sup>
                          <m:r>
                            <a:rPr lang="en-US" altLang="ko-KR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𝑐</m:t>
                          </m:r>
                        </m:sup>
                      </m:sSup>
                      <m:r>
                        <a:rPr lang="en-US" altLang="ko-KR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en-US" altLang="ko-KR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109" y="4113076"/>
                <a:ext cx="7242471" cy="217117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470109" y="3176972"/>
            <a:ext cx="79903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흰 </a:t>
            </a:r>
            <a:r>
              <a:rPr lang="ko-KR" altLang="en-US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공 </a:t>
            </a:r>
            <a:r>
              <a:rPr lang="en-US" altLang="ko-KR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</a:t>
            </a:r>
            <a:r>
              <a:rPr lang="ko-KR" altLang="en-US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개와 검은 공 </a:t>
            </a:r>
            <a:r>
              <a:rPr lang="en-US" altLang="ko-KR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4</a:t>
            </a:r>
            <a:r>
              <a:rPr lang="ko-KR" altLang="en-US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개가 들어있는 주머니에서 임의로 공 </a:t>
            </a:r>
            <a:r>
              <a:rPr lang="en-US" altLang="ko-KR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</a:t>
            </a:r>
            <a:r>
              <a:rPr lang="ko-KR" altLang="en-US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개를 뽑을 때</a:t>
            </a:r>
            <a:r>
              <a:rPr lang="en-US" altLang="ko-KR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적어도 한 개의 흰 공이 포함될 확률은</a:t>
            </a:r>
            <a:r>
              <a:rPr lang="en-US" altLang="ko-KR" b="0" i="0" dirty="0" smtClean="0">
                <a:solidFill>
                  <a:schemeClr val="tx1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? </a:t>
            </a:r>
            <a:endParaRPr lang="ko-KR" altLang="en-US" dirty="0">
              <a:solidFill>
                <a:schemeClr val="tx1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944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457201" y="1160747"/>
                <a:ext cx="8075239" cy="1152129"/>
              </a:xfr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ko-KR" altLang="en-US" sz="2400" b="1" u="sng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정의</a:t>
                </a:r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두 사건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와</a:t>
                </a:r>
                <a:r>
                  <a:rPr lang="en-US" altLang="ko-KR" sz="2400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/>
                      </a:rPr>
                      <m:t>𝐹</m:t>
                    </m:r>
                  </m:oMath>
                </a14:m>
                <a:r>
                  <a:rPr lang="en-US" altLang="ko-KR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가 </a:t>
                </a:r>
                <a14:m>
                  <m:oMath xmlns:m="http://schemas.openxmlformats.org/officeDocument/2006/math">
                    <m:r>
                      <a:rPr lang="en-US" altLang="ko-KR" sz="2400" b="1" i="1">
                        <a:solidFill>
                          <a:srgbClr val="6600CC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altLang="ko-KR" sz="24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24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𝑬</m:t>
                        </m:r>
                        <m:r>
                          <a:rPr lang="en-US" altLang="ko-KR" sz="24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sz="24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</m:e>
                    </m:d>
                    <m:r>
                      <a:rPr lang="en-US" altLang="ko-KR" sz="2400" b="1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400" b="1" i="1">
                        <a:solidFill>
                          <a:srgbClr val="6600CC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altLang="ko-KR" sz="24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24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𝑬</m:t>
                        </m:r>
                      </m:e>
                    </m:d>
                    <m:r>
                      <a:rPr lang="en-US" altLang="ko-KR" sz="2400" b="1" i="1" smtClean="0">
                        <a:solidFill>
                          <a:srgbClr val="6600CC"/>
                        </a:solidFill>
                        <a:latin typeface="Cambria Math"/>
                      </a:rPr>
                      <m:t>𝑷</m:t>
                    </m:r>
                    <m:r>
                      <a:rPr lang="en-US" altLang="ko-KR" sz="2400" b="1" i="1" smtClean="0">
                        <a:solidFill>
                          <a:srgbClr val="6600CC"/>
                        </a:solidFill>
                        <a:latin typeface="Cambria Math"/>
                      </a:rPr>
                      <m:t>(</m:t>
                    </m:r>
                    <m:r>
                      <a:rPr lang="en-US" altLang="ko-KR" sz="2400" b="1" i="1" smtClean="0">
                        <a:solidFill>
                          <a:srgbClr val="6600CC"/>
                        </a:solidFill>
                        <a:latin typeface="Cambria Math"/>
                      </a:rPr>
                      <m:t>𝑭</m:t>
                    </m:r>
                    <m:r>
                      <a:rPr lang="en-US" altLang="ko-KR" sz="2400" b="1" i="1" smtClean="0">
                        <a:solidFill>
                          <a:srgbClr val="6600CC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sz="2400" b="1" dirty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를 만족하면 </a:t>
                </a:r>
                <a:r>
                  <a:rPr lang="ko-KR" altLang="en-US" sz="2400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독립사건</a:t>
                </a:r>
                <a:r>
                  <a:rPr lang="ko-KR" altLang="en-US" sz="2400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sz="24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이라 한다</a:t>
                </a:r>
                <a:r>
                  <a:rPr lang="en-US" altLang="ko-KR" sz="24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en-US" altLang="ko-KR" sz="1600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buNone/>
                </a:pPr>
                <a:endParaRPr lang="en-US" altLang="ko-KR" sz="2400" dirty="0"/>
              </a:p>
              <a:p>
                <a:pPr marL="0" indent="0">
                  <a:buNone/>
                </a:pPr>
                <a:endParaRPr lang="en-US" altLang="ko-KR" sz="1600" dirty="0"/>
              </a:p>
              <a:p>
                <a:pPr marL="0" indent="0">
                  <a:buNone/>
                </a:pPr>
                <a:endParaRPr lang="en-US" altLang="ko-KR" dirty="0" smtClean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1" y="1160747"/>
                <a:ext cx="8075239" cy="1152129"/>
              </a:xfrm>
              <a:blipFill rotWithShape="1">
                <a:blip r:embed="rId2"/>
                <a:stretch>
                  <a:fillRect l="-978" b="-829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 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14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39823" y="2600908"/>
                <a:ext cx="7990323" cy="24715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한 개의 동전을 두 번 던지는 시행에서 첫 번째에 앞면이 나오는 경우의 집합을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두 번째에 앞면이 나오는 경우의 집합을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/>
                      </a:rPr>
                      <m:t> </m:t>
                    </m:r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라고 하면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</a:rPr>
                      <m:t>∩</m:t>
                    </m:r>
                    <m:r>
                      <a:rPr lang="en-US" altLang="ko-KR" b="0" i="1" smtClean="0">
                        <a:solidFill>
                          <a:srgbClr val="306362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 두 번 모두 앞면이 나오는 경우의 집합이므로 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solidFill>
                          <a:srgbClr val="6600CC"/>
                        </a:solidFill>
                        <a:latin typeface="Cambria Math"/>
                      </a:rPr>
                      <m:t>     </m:t>
                    </m:r>
                    <m:r>
                      <a:rPr lang="en-US" altLang="ko-KR" b="0" i="1" dirty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 dirty="0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b="0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×</m:t>
                    </m:r>
                    <m:f>
                      <m:f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</m:e>
                    </m:d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(</m:t>
                    </m:r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en-US" altLang="ko-KR" b="1" dirty="0">
                    <a:solidFill>
                      <a:srgbClr val="6600CC"/>
                    </a:solidFill>
                  </a:rPr>
                  <a:t> </a:t>
                </a:r>
                <a:r>
                  <a:rPr lang="ko-KR" altLang="en-US" b="1" dirty="0" smtClean="0">
                    <a:solidFill>
                      <a:srgbClr val="6600CC"/>
                    </a:solidFill>
                  </a:rPr>
                  <a:t> </a:t>
                </a:r>
                <a:endParaRPr lang="ko-KR" altLang="en-US" i="1" dirty="0">
                  <a:solidFill>
                    <a:schemeClr val="tx1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823" y="2600908"/>
                <a:ext cx="7990323" cy="2471510"/>
              </a:xfrm>
              <a:prstGeom prst="rect">
                <a:avLst/>
              </a:prstGeom>
              <a:blipFill rotWithShape="1">
                <a:blip r:embed="rId3"/>
                <a:stretch>
                  <a:fillRect l="-1144" b="-123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57201" y="5517232"/>
                <a:ext cx="54109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따라서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와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 독립사건이다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 </a:t>
                </a:r>
                <a:endParaRPr lang="ko-KR" altLang="en-US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1" y="5517232"/>
                <a:ext cx="5410943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1689" t="-10526" b="-2894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86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조건부</a:t>
            </a:r>
            <a:r>
              <a:rPr lang="en-US" altLang="ko-KR" dirty="0" smtClean="0"/>
              <a:t> </a:t>
            </a:r>
            <a:r>
              <a:rPr lang="ko-KR" altLang="en-US" dirty="0" smtClean="0"/>
              <a:t>확률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578557" y="908720"/>
                <a:ext cx="8158163" cy="2232248"/>
              </a:xfrm>
              <a:solidFill>
                <a:schemeClr val="bg1"/>
              </a:solidFill>
              <a:ln>
                <a:solidFill>
                  <a:schemeClr val="accent6"/>
                </a:solidFill>
              </a:ln>
            </p:spPr>
            <p:txBody>
              <a:bodyPr anchor="ctr">
                <a:normAutofit fontScale="55000" lnSpcReduction="20000"/>
              </a:bodyPr>
              <a:lstStyle/>
              <a:p>
                <a:pPr marL="0" indent="0" fontAlgn="auto" latinLnBrk="1">
                  <a:buNone/>
                </a:pPr>
                <a:endParaRPr lang="en-US" altLang="ko-KR" i="1" dirty="0" smtClean="0"/>
              </a:p>
              <a:p>
                <a:pPr marL="0" indent="0" algn="ctr" fontAlgn="auto" latinLnBrk="1">
                  <a:buNone/>
                </a:pPr>
                <a:r>
                  <a:rPr lang="en-US" altLang="ko-KR" sz="4600" b="1" dirty="0" smtClean="0"/>
                  <a:t>  </a:t>
                </a:r>
                <a14:m>
                  <m:oMath xmlns:m="http://schemas.openxmlformats.org/officeDocument/2006/math">
                    <m:r>
                      <a:rPr lang="en-US" altLang="ko-KR" sz="4600" b="0" i="1" smtClean="0">
                        <a:latin typeface="Cambria Math"/>
                      </a:rPr>
                      <m:t>𝐸</m:t>
                    </m:r>
                  </m:oMath>
                </a14:m>
                <a:r>
                  <a:rPr lang="ko-KR" altLang="en-US" sz="4600" dirty="0" smtClean="0"/>
                  <a:t>와</a:t>
                </a:r>
                <a:r>
                  <a:rPr lang="en-US" altLang="ko-KR" sz="4600" dirty="0"/>
                  <a:t> </a:t>
                </a:r>
                <a14:m>
                  <m:oMath xmlns:m="http://schemas.openxmlformats.org/officeDocument/2006/math">
                    <m:r>
                      <a:rPr lang="en-US" altLang="ko-KR" sz="4600" b="0" i="1" smtClean="0">
                        <a:latin typeface="Cambria Math"/>
                      </a:rPr>
                      <m:t>𝐹</m:t>
                    </m:r>
                  </m:oMath>
                </a14:m>
                <a:r>
                  <a:rPr lang="en-US" altLang="ko-KR" sz="4600" dirty="0" smtClean="0"/>
                  <a:t> </a:t>
                </a:r>
                <a:r>
                  <a:rPr lang="ko-KR" altLang="en-US" sz="4600" dirty="0" smtClean="0"/>
                  <a:t>가</a:t>
                </a:r>
                <a:r>
                  <a:rPr lang="en-US" altLang="ko-KR" sz="46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ko-KR" sz="4600" b="0" i="1" smtClean="0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46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4600" i="1"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sz="4600" b="0" i="1" smtClean="0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r>
                  <a:rPr lang="en-US" altLang="ko-KR" sz="4600" i="1" dirty="0" smtClean="0"/>
                  <a:t> </a:t>
                </a:r>
                <a14:m>
                  <m:oMath xmlns:m="http://schemas.openxmlformats.org/officeDocument/2006/math">
                    <m:r>
                      <a:rPr lang="ko-KR" altLang="en-US" sz="4600" i="1" dirty="0" smtClean="0">
                        <a:latin typeface="Cambria Math"/>
                      </a:rPr>
                      <m:t>인</m:t>
                    </m:r>
                    <m:r>
                      <a:rPr lang="en-US" altLang="ko-KR" sz="4600" i="1" dirty="0" smtClean="0">
                        <a:latin typeface="Cambria Math"/>
                      </a:rPr>
                      <m:t> </m:t>
                    </m:r>
                    <m:r>
                      <a:rPr lang="ko-KR" altLang="en-US" sz="4600" i="1" dirty="0" smtClean="0">
                        <a:latin typeface="Cambria Math"/>
                      </a:rPr>
                      <m:t>두</m:t>
                    </m:r>
                    <m:r>
                      <a:rPr lang="ko-KR" altLang="en-US" sz="4600" i="1" dirty="0" smtClean="0">
                        <a:latin typeface="Cambria Math"/>
                      </a:rPr>
                      <m:t> </m:t>
                    </m:r>
                    <m:r>
                      <a:rPr lang="ko-KR" altLang="en-US" sz="4600" i="1" dirty="0" smtClean="0">
                        <a:latin typeface="Cambria Math"/>
                      </a:rPr>
                      <m:t>사건일</m:t>
                    </m:r>
                    <m:r>
                      <a:rPr lang="ko-KR" altLang="en-US" sz="4600" i="1" dirty="0" smtClean="0">
                        <a:latin typeface="Cambria Math"/>
                      </a:rPr>
                      <m:t> </m:t>
                    </m:r>
                    <m:r>
                      <a:rPr lang="ko-KR" altLang="en-US" sz="4600" i="1" dirty="0" smtClean="0">
                        <a:latin typeface="Cambria Math"/>
                      </a:rPr>
                      <m:t>때</m:t>
                    </m:r>
                  </m:oMath>
                </a14:m>
                <a:r>
                  <a:rPr lang="en-US" altLang="ko-KR" sz="4600" i="1" dirty="0" smtClean="0"/>
                  <a:t>, </a:t>
                </a:r>
              </a:p>
              <a:p>
                <a:pPr marL="0" indent="0" algn="ctr" fontAlgn="auto" latinLnBrk="1">
                  <a:buNone/>
                </a:pPr>
                <a:r>
                  <a:rPr lang="ko-KR" altLang="en-US" sz="4600" dirty="0" smtClean="0">
                    <a:solidFill>
                      <a:srgbClr val="6600CC"/>
                    </a:solidFill>
                  </a:rPr>
                  <a:t>사건</a:t>
                </a:r>
                <a:r>
                  <a:rPr lang="ko-KR" altLang="en-US" sz="4600" i="1" dirty="0" smtClean="0">
                    <a:solidFill>
                      <a:srgbClr val="6600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4600" i="1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sz="4600" dirty="0" smtClean="0">
                    <a:solidFill>
                      <a:srgbClr val="6600CC"/>
                    </a:solidFill>
                  </a:rPr>
                  <a:t>가 일어났을 때의 사건 </a:t>
                </a:r>
                <a14:m>
                  <m:oMath xmlns:m="http://schemas.openxmlformats.org/officeDocument/2006/math">
                    <m:r>
                      <a:rPr lang="en-US" altLang="ko-KR" sz="4600" i="1">
                        <a:solidFill>
                          <a:srgbClr val="6600CC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ko-KR" altLang="en-US" sz="4600" b="1" dirty="0" smtClean="0">
                    <a:solidFill>
                      <a:srgbClr val="6600CC"/>
                    </a:solidFill>
                  </a:rPr>
                  <a:t>의 조건부 확률</a:t>
                </a:r>
                <a:r>
                  <a:rPr lang="ko-KR" altLang="en-US" sz="4600" dirty="0" smtClean="0"/>
                  <a:t>은</a:t>
                </a:r>
                <a:endParaRPr lang="en-US" altLang="ko-KR" sz="4600" dirty="0" smtClean="0"/>
              </a:p>
              <a:p>
                <a:pPr marL="0" indent="0" algn="ctr" fontAlgn="auto" latinLnBrk="1">
                  <a:buNone/>
                </a:pPr>
                <a:endParaRPr lang="en-US" altLang="ko-KR" sz="4600" dirty="0" smtClean="0"/>
              </a:p>
              <a:p>
                <a:pPr marL="0" indent="0" algn="ctr" fontAlgn="auto" latinLnBrk="1">
                  <a:buNone/>
                </a:pPr>
                <a14:m>
                  <m:oMath xmlns:m="http://schemas.openxmlformats.org/officeDocument/2006/math">
                    <m:r>
                      <a:rPr lang="en-US" altLang="ko-KR" sz="4600" b="0" i="1" smtClean="0">
                        <a:solidFill>
                          <a:srgbClr val="FF0000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4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4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𝐸</m:t>
                        </m:r>
                      </m:e>
                      <m:e>
                        <m:r>
                          <a:rPr lang="en-US" altLang="ko-KR" sz="46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sz="4600" b="0" i="1" smtClean="0">
                        <a:solidFill>
                          <a:srgbClr val="FF0000"/>
                        </a:solidFill>
                        <a:latin typeface="Cambria Math"/>
                      </a:rPr>
                      <m:t>:=</m:t>
                    </m:r>
                    <m:f>
                      <m:fPr>
                        <m:ctrlP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𝑬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sz="46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</m:oMath>
                </a14:m>
                <a:r>
                  <a:rPr lang="ko-KR" altLang="en-US" sz="4600" b="1" dirty="0" smtClean="0">
                    <a:solidFill>
                      <a:srgbClr val="6600CC"/>
                    </a:solidFill>
                  </a:rPr>
                  <a:t> </a:t>
                </a:r>
                <a:endParaRPr lang="en-US" altLang="ko-KR" dirty="0"/>
              </a:p>
              <a:p>
                <a:pPr marL="0" indent="0" fontAlgn="auto" latinLnBrk="1">
                  <a:buNone/>
                </a:pPr>
                <a:endParaRPr lang="en-US" altLang="ko-KR" dirty="0" smtClean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78557" y="908720"/>
                <a:ext cx="8158163" cy="2232248"/>
              </a:xfrm>
              <a:blipFill rotWithShape="1">
                <a:blip r:embed="rId2"/>
                <a:stretch>
                  <a:fillRect/>
                </a:stretch>
              </a:blipFill>
              <a:ln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15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6366" y="3275260"/>
                <a:ext cx="8158163" cy="2869503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ko-KR" altLang="en-US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두 사건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/>
                      </a:rPr>
                      <m:t>𝐸</m:t>
                    </m:r>
                  </m:oMath>
                </a14:m>
                <a:r>
                  <a:rPr lang="en-US" altLang="ko-KR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와</a:t>
                </a:r>
                <a:r>
                  <a:rPr lang="en-US" altLang="ko-KR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/>
                      </a:rPr>
                      <m:t>𝐹</m:t>
                    </m:r>
                  </m:oMath>
                </a14:m>
                <a:r>
                  <a:rPr lang="en-US" altLang="ko-KR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가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b="1" dirty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독립사건</a:t>
                </a:r>
                <a:r>
                  <a:rPr lang="ko-KR" altLang="en-US" dirty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dirty="0" smtClean="0">
                  <a:solidFill>
                    <a:srgbClr val="6600CC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altLang="ko-KR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  <a:sym typeface="Wingdings" panose="05000000000000000000" pitchFamily="2" charset="2"/>
                  </a:rPr>
                  <a:t></a:t>
                </a:r>
                <a:r>
                  <a:rPr lang="en-US" altLang="ko-KR" b="1" dirty="0">
                    <a:solidFill>
                      <a:srgbClr val="6600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b="0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b="0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b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</m:e>
                    </m:d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(</m:t>
                    </m:r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  <m:r>
                      <a:rPr lang="en-US" altLang="ko-KR" b="0" i="1">
                        <a:solidFill>
                          <a:srgbClr val="6600CC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dirty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dirty="0" smtClean="0">
                  <a:solidFill>
                    <a:srgbClr val="6600CC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ko-KR" dirty="0">
                        <a:solidFill>
                          <a:srgbClr val="6600CC"/>
                        </a:solidFill>
                        <a:latin typeface="함초롬바탕" panose="02030504000101010101" pitchFamily="18" charset="-127"/>
                        <a:ea typeface="함초롬바탕" panose="02030504000101010101" pitchFamily="18" charset="-127"/>
                        <a:cs typeface="함초롬바탕" panose="02030504000101010101" pitchFamily="18" charset="-127"/>
                        <a:sym typeface="Wingdings" panose="05000000000000000000" pitchFamily="2" charset="2"/>
                      </a:rPr>
                      <m:t></m:t>
                    </m:r>
                    <m:r>
                      <a:rPr lang="en-US" altLang="ko-KR" b="0" i="1" dirty="0" smtClean="0">
                        <a:solidFill>
                          <a:srgbClr val="6600CC"/>
                        </a:solidFill>
                        <a:latin typeface="Cambria Math"/>
                        <a:ea typeface="함초롬바탕" panose="02030504000101010101" pitchFamily="18" charset="-127"/>
                        <a:cs typeface="함초롬바탕" panose="02030504000101010101" pitchFamily="18" charset="-127"/>
                        <a:sym typeface="Wingdings" panose="05000000000000000000" pitchFamily="2" charset="2"/>
                      </a:rPr>
                      <m:t> </m:t>
                    </m:r>
                    <m:r>
                      <a:rPr lang="en-US" altLang="ko-KR" b="1" i="1">
                        <a:solidFill>
                          <a:srgbClr val="FF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altLang="ko-KR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𝑬</m:t>
                        </m:r>
                      </m:e>
                      <m:e>
                        <m:r>
                          <a:rPr lang="en-US" altLang="ko-KR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𝑭</m:t>
                        </m:r>
                      </m:e>
                    </m:d>
                    <m:r>
                      <a:rPr lang="en-US" altLang="ko-KR" i="1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𝑬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altLang="ko-KR" b="1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𝑬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𝑭</m:t>
                        </m:r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altLang="ko-KR" b="1" i="1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1" i="1" smtClean="0">
                        <a:solidFill>
                          <a:srgbClr val="FF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altLang="ko-KR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𝑬</m:t>
                        </m:r>
                      </m:e>
                    </m:d>
                  </m:oMath>
                </a14:m>
                <a:r>
                  <a:rPr lang="en-US" altLang="ko-KR" sz="10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endParaRPr lang="en-US" altLang="ko-KR" sz="1000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altLang="ko-KR" sz="10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en-US" altLang="ko-KR" sz="800" dirty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66" y="3275260"/>
                <a:ext cx="8158163" cy="286950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923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조건부</a:t>
            </a:r>
            <a:r>
              <a:rPr lang="en-US" altLang="ko-KR" dirty="0" smtClean="0"/>
              <a:t> </a:t>
            </a:r>
            <a:r>
              <a:rPr lang="ko-KR" altLang="en-US" dirty="0" smtClean="0"/>
              <a:t>확률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예제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95535" y="2420888"/>
                <a:ext cx="8158163" cy="3888432"/>
              </a:xfrm>
              <a:solidFill>
                <a:schemeClr val="bg1"/>
              </a:solidFill>
              <a:ln>
                <a:solidFill>
                  <a:schemeClr val="accent6"/>
                </a:solidFill>
              </a:ln>
            </p:spPr>
            <p:txBody>
              <a:bodyPr anchor="ctr">
                <a:normAutofit fontScale="40000" lnSpcReduction="20000"/>
              </a:bodyPr>
              <a:lstStyle/>
              <a:p>
                <a:pPr marL="0" indent="0" algn="just" fontAlgn="auto" latinLnBrk="1">
                  <a:lnSpc>
                    <a:spcPct val="17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altLang="ko-KR" sz="6200" b="0" i="1" smtClean="0"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sz="6200" dirty="0" smtClean="0"/>
                  <a:t>를</a:t>
                </a:r>
                <a14:m>
                  <m:oMath xmlns:m="http://schemas.openxmlformats.org/officeDocument/2006/math">
                    <m:r>
                      <a:rPr lang="en-US" altLang="ko-KR" sz="62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sz="6200" dirty="0" smtClean="0"/>
                  <a:t>두 눈의 합이 </a:t>
                </a:r>
                <a:r>
                  <a:rPr lang="en-US" altLang="ko-KR" sz="6200" dirty="0" smtClean="0"/>
                  <a:t>5</a:t>
                </a:r>
                <a:r>
                  <a:rPr lang="ko-KR" altLang="en-US" sz="6200" dirty="0" smtClean="0"/>
                  <a:t>인 사건</a:t>
                </a:r>
                <a:r>
                  <a:rPr lang="en-US" altLang="ko-KR" sz="6200" dirty="0" smtClean="0"/>
                  <a:t>,  </a:t>
                </a:r>
                <a14:m>
                  <m:oMath xmlns:m="http://schemas.openxmlformats.org/officeDocument/2006/math">
                    <m:r>
                      <a:rPr lang="en-US" altLang="ko-KR" sz="6200" b="0" i="1" smtClean="0">
                        <a:latin typeface="Cambria Math"/>
                      </a:rPr>
                      <m:t>𝐸</m:t>
                    </m:r>
                  </m:oMath>
                </a14:m>
                <a:r>
                  <a:rPr lang="ko-KR" altLang="en-US" sz="6200" dirty="0" smtClean="0"/>
                  <a:t>를 첫 번째 주사위의 눈이 </a:t>
                </a:r>
                <a:r>
                  <a:rPr lang="en-US" altLang="ko-KR" sz="6200" dirty="0" smtClean="0"/>
                  <a:t>3</a:t>
                </a:r>
                <a:r>
                  <a:rPr lang="ko-KR" altLang="en-US" sz="6200" dirty="0" smtClean="0"/>
                  <a:t>이하인 사건이라고 하면</a:t>
                </a:r>
                <a:r>
                  <a:rPr lang="en-US" altLang="ko-KR" sz="6200" dirty="0"/>
                  <a:t> </a:t>
                </a:r>
                <a14:m>
                  <m:oMath xmlns:m="http://schemas.openxmlformats.org/officeDocument/2006/math">
                    <m:r>
                      <a:rPr lang="en-US" altLang="ko-KR" sz="6200" b="0" i="1" smtClean="0">
                        <a:latin typeface="Cambria Math"/>
                      </a:rPr>
                      <m:t>𝐹</m:t>
                    </m:r>
                    <m:r>
                      <a:rPr lang="en-US" altLang="ko-KR" sz="6200" b="0" i="1" smtClean="0">
                        <a:latin typeface="Cambria Math"/>
                      </a:rPr>
                      <m:t>=</m:t>
                    </m:r>
                  </m:oMath>
                </a14:m>
                <a:r>
                  <a:rPr lang="en-US" altLang="ko-KR" sz="6200" dirty="0" smtClean="0"/>
                  <a:t>{ </a:t>
                </a:r>
                <a:r>
                  <a:rPr lang="en-US" altLang="ko-KR" sz="6200" b="1" dirty="0" smtClean="0"/>
                  <a:t>(</a:t>
                </a:r>
                <a:r>
                  <a:rPr lang="en-US" altLang="ko-KR" sz="6200" b="1" dirty="0"/>
                  <a:t>1,4), (2,3), (3,2), </a:t>
                </a:r>
                <a:r>
                  <a:rPr lang="en-US" altLang="ko-KR" sz="6200" dirty="0"/>
                  <a:t>(4,1) </a:t>
                </a:r>
                <a:r>
                  <a:rPr lang="en-US" altLang="ko-KR" sz="6200" b="1" dirty="0" smtClean="0"/>
                  <a:t>}</a:t>
                </a:r>
                <a:endParaRPr lang="en-US" altLang="ko-KR" sz="6200" dirty="0"/>
              </a:p>
              <a:p>
                <a:pPr marL="0" indent="0" algn="just" fontAlgn="auto" latinLnBrk="1">
                  <a:lnSpc>
                    <a:spcPct val="120000"/>
                  </a:lnSpc>
                  <a:buNone/>
                </a:pPr>
                <a:r>
                  <a:rPr lang="ko-KR" altLang="en-US" sz="6200" dirty="0" smtClean="0"/>
                  <a:t>따라서</a:t>
                </a:r>
                <a:r>
                  <a:rPr lang="en-US" altLang="ko-KR" sz="6200" dirty="0" smtClean="0"/>
                  <a:t> </a:t>
                </a:r>
                <a14:m>
                  <m:oMath xmlns:m="http://schemas.openxmlformats.org/officeDocument/2006/math">
                    <m:r>
                      <a:rPr lang="en-US" altLang="ko-KR" sz="6200" i="1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62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6200" b="0" i="1" smtClean="0"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sz="6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6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62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en-US" altLang="ko-KR" sz="6200" i="1">
                            <a:latin typeface="Cambria Math"/>
                          </a:rPr>
                          <m:t>3</m:t>
                        </m:r>
                        <m:r>
                          <a:rPr lang="en-US" altLang="ko-KR" sz="6200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en-US" altLang="ko-KR" sz="6200" dirty="0" smtClean="0"/>
                  <a:t>  </a:t>
                </a:r>
                <a:r>
                  <a:rPr lang="ko-KR" altLang="en-US" sz="6200" dirty="0" smtClean="0"/>
                  <a:t>이고</a:t>
                </a:r>
                <a:r>
                  <a:rPr lang="en-US" altLang="ko-KR" sz="6200" i="1" dirty="0" smtClean="0"/>
                  <a:t>  </a:t>
                </a:r>
                <a14:m>
                  <m:oMath xmlns:m="http://schemas.openxmlformats.org/officeDocument/2006/math">
                    <m:r>
                      <a:rPr lang="en-US" altLang="ko-KR" sz="6200" i="1"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6200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6200" i="1">
                            <a:latin typeface="Cambria Math"/>
                          </a:rPr>
                          <m:t>𝐸</m:t>
                        </m:r>
                        <m:r>
                          <a:rPr lang="en-US" altLang="ko-KR" sz="6200" b="0" i="1" smtClean="0">
                            <a:latin typeface="Cambria Math"/>
                          </a:rPr>
                          <m:t>∩</m:t>
                        </m:r>
                        <m:r>
                          <a:rPr lang="en-US" altLang="ko-KR" sz="6200" b="0" i="1" smtClean="0"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sz="6200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62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62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altLang="ko-KR" sz="6200" i="1">
                            <a:latin typeface="Cambria Math"/>
                          </a:rPr>
                          <m:t>36</m:t>
                        </m:r>
                      </m:den>
                    </m:f>
                  </m:oMath>
                </a14:m>
                <a:r>
                  <a:rPr lang="en-US" altLang="ko-KR" sz="6200" dirty="0"/>
                  <a:t> </a:t>
                </a:r>
                <a:r>
                  <a:rPr lang="en-US" altLang="ko-KR" sz="6200" dirty="0" smtClean="0"/>
                  <a:t>.</a:t>
                </a:r>
              </a:p>
              <a:p>
                <a:pPr marL="0" indent="0" algn="just" fontAlgn="auto" latinLnBrk="1">
                  <a:lnSpc>
                    <a:spcPct val="120000"/>
                  </a:lnSpc>
                  <a:buNone/>
                </a:pPr>
                <a:endParaRPr lang="en-US" altLang="ko-KR" sz="6200" i="1" dirty="0" smtClean="0"/>
              </a:p>
              <a:p>
                <a:pPr marL="0" indent="0" algn="just" fontAlgn="auto" latinLnBrk="1">
                  <a:buNone/>
                </a:pPr>
                <a:r>
                  <a:rPr lang="ko-KR" altLang="en-US" sz="6200" dirty="0" smtClean="0">
                    <a:solidFill>
                      <a:srgbClr val="6600CC"/>
                    </a:solidFill>
                  </a:rPr>
                  <a:t>사건</a:t>
                </a:r>
                <a:r>
                  <a:rPr lang="ko-KR" altLang="en-US" sz="6200" i="1" dirty="0" smtClean="0">
                    <a:solidFill>
                      <a:srgbClr val="6600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6200" i="1">
                        <a:solidFill>
                          <a:srgbClr val="6600CC"/>
                        </a:solidFill>
                        <a:latin typeface="Cambria Math"/>
                      </a:rPr>
                      <m:t>𝐹</m:t>
                    </m:r>
                  </m:oMath>
                </a14:m>
                <a:r>
                  <a:rPr lang="ko-KR" altLang="en-US" sz="6200" dirty="0" smtClean="0">
                    <a:solidFill>
                      <a:srgbClr val="6600CC"/>
                    </a:solidFill>
                  </a:rPr>
                  <a:t>가 일어났을 때의 사건 </a:t>
                </a:r>
                <a14:m>
                  <m:oMath xmlns:m="http://schemas.openxmlformats.org/officeDocument/2006/math">
                    <m:r>
                      <a:rPr lang="en-US" altLang="ko-KR" sz="6200" i="1">
                        <a:solidFill>
                          <a:srgbClr val="6600CC"/>
                        </a:solidFill>
                        <a:latin typeface="Cambria Math"/>
                      </a:rPr>
                      <m:t>𝐸</m:t>
                    </m:r>
                  </m:oMath>
                </a14:m>
                <a:r>
                  <a:rPr lang="ko-KR" altLang="en-US" sz="6200" b="1" dirty="0" smtClean="0">
                    <a:solidFill>
                      <a:srgbClr val="6600CC"/>
                    </a:solidFill>
                  </a:rPr>
                  <a:t>의 조건부 확률</a:t>
                </a:r>
                <a:r>
                  <a:rPr lang="ko-KR" altLang="en-US" sz="6200" dirty="0" smtClean="0"/>
                  <a:t>은</a:t>
                </a:r>
                <a:endParaRPr lang="en-US" altLang="ko-KR" sz="6200" dirty="0" smtClean="0"/>
              </a:p>
              <a:p>
                <a:pPr marL="0" indent="0" algn="ctr" fontAlgn="auto" latinLnBrk="1">
                  <a:buNone/>
                </a:pPr>
                <a14:m>
                  <m:oMath xmlns:m="http://schemas.openxmlformats.org/officeDocument/2006/math"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</m:e>
                      <m:e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</m:e>
                    </m:d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</a:rPr>
                      <m:t>:=</m:t>
                    </m:r>
                    <m:f>
                      <m:f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∩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num>
                      <m:den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𝑃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𝐹</m:t>
                        </m:r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)</m:t>
                        </m:r>
                      </m:den>
                    </m:f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box>
                          <m:boxPr>
                            <m:ctrlPr>
                              <a:rPr lang="en-US" altLang="ko-KR" sz="620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boxPr>
                          <m:e>
                            <m:f>
                              <m:fPr>
                                <m:ctrlPr>
                                  <a:rPr lang="en-US" altLang="ko-KR" sz="620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ko-KR" sz="62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3</m:t>
                                </m:r>
                              </m:num>
                              <m:den>
                                <m:r>
                                  <a:rPr lang="en-US" altLang="ko-KR" sz="62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36</m:t>
                                </m:r>
                              </m:den>
                            </m:f>
                          </m:e>
                        </m:box>
                      </m:num>
                      <m:den>
                        <m:box>
                          <m:boxPr>
                            <m:ctrlPr>
                              <a:rPr lang="en-US" altLang="ko-KR" sz="620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boxPr>
                          <m:e>
                            <m:f>
                              <m:fPr>
                                <m:ctrlPr>
                                  <a:rPr lang="en-US" altLang="ko-KR" sz="620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ko-KR" sz="62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4</m:t>
                                </m:r>
                              </m:num>
                              <m:den>
                                <m:r>
                                  <a:rPr lang="en-US" altLang="ko-KR" sz="62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36</m:t>
                                </m:r>
                              </m:den>
                            </m:f>
                          </m:e>
                        </m:box>
                      </m:den>
                    </m:f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US" altLang="ko-KR" sz="62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≠</m:t>
                    </m:r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  <a:ea typeface="Cambria Math"/>
                      </a:rPr>
                      <m:t>𝑃</m:t>
                    </m:r>
                    <m:d>
                      <m:d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𝐸</m:t>
                        </m:r>
                      </m:e>
                    </m:d>
                    <m:r>
                      <a:rPr lang="en-US" altLang="ko-KR" sz="6200" b="0" i="1" smtClean="0">
                        <a:solidFill>
                          <a:srgbClr val="6600CC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US" altLang="ko-KR" sz="620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en-US" altLang="ko-KR" sz="6200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ko-KR" altLang="en-US" sz="6200" dirty="0" smtClean="0">
                    <a:solidFill>
                      <a:srgbClr val="6600CC"/>
                    </a:solidFill>
                  </a:rPr>
                  <a:t> </a:t>
                </a:r>
                <a:endParaRPr lang="en-US" altLang="ko-KR" sz="6200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5" y="2420888"/>
                <a:ext cx="8158163" cy="3888432"/>
              </a:xfrm>
              <a:blipFill rotWithShape="1">
                <a:blip r:embed="rId2"/>
                <a:stretch>
                  <a:fillRect l="-1194" r="-1119"/>
                </a:stretch>
              </a:blipFill>
              <a:ln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16</a:t>
            </a:fld>
            <a:endParaRPr lang="en-US" altLang="ko-KR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980728"/>
            <a:ext cx="8158163" cy="120032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두 개의 주사위를 던져서 나온 두 수의 합이 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5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일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때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첫 번째 주사위의 눈이 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3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이하일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확률은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?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</a:t>
            </a:r>
            <a:r>
              <a:rPr lang="en-US" altLang="ko-KR" sz="1000" dirty="0" smtClean="0">
                <a:solidFill>
                  <a:srgbClr val="306362"/>
                </a:solidFill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en-US" altLang="ko-KR" sz="800" dirty="0">
              <a:solidFill>
                <a:srgbClr val="306362"/>
              </a:solidFill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92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확률 변수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21899" y="1160748"/>
                <a:ext cx="8587680" cy="612067"/>
              </a:xfr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:r>
                  <a:rPr lang="ko-KR" altLang="en-US" sz="2800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확률변수</a:t>
                </a:r>
                <a:r>
                  <a:rPr lang="ko-KR" altLang="en-US" sz="2800" b="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800" b="0" i="1" smtClean="0">
                        <a:solidFill>
                          <a:srgbClr val="306362"/>
                        </a:solidFill>
                        <a:latin typeface="Cambria Math"/>
                      </a:rPr>
                      <m:t>𝑋</m:t>
                    </m:r>
                    <m:r>
                      <a:rPr lang="en-US" altLang="ko-KR" sz="2800" b="0" i="1" smtClean="0">
                        <a:solidFill>
                          <a:srgbClr val="306362"/>
                        </a:solidFill>
                        <a:latin typeface="Cambria Math"/>
                      </a:rPr>
                      <m:t>: </m:t>
                    </m:r>
                    <m:r>
                      <a:rPr lang="en-US" altLang="ko-KR" sz="2800" b="0" i="1" smtClean="0">
                        <a:solidFill>
                          <a:srgbClr val="306362"/>
                        </a:solidFill>
                        <a:latin typeface="Cambria Math"/>
                      </a:rPr>
                      <m:t>𝑆</m:t>
                    </m:r>
                    <m:r>
                      <a:rPr lang="en-US" altLang="ko-KR" sz="2800" b="0" i="1" smtClean="0">
                        <a:solidFill>
                          <a:srgbClr val="306362"/>
                        </a:solidFill>
                        <a:latin typeface="Cambria Math"/>
                      </a:rPr>
                      <m:t>→ </m:t>
                    </m:r>
                    <m:r>
                      <a:rPr lang="en-US" altLang="ko-KR" sz="2800" b="0" i="1" smtClean="0">
                        <a:solidFill>
                          <a:srgbClr val="306362"/>
                        </a:solidFill>
                        <a:latin typeface="Cambria Math"/>
                      </a:rPr>
                      <m:t>𝑅</m:t>
                    </m:r>
                  </m:oMath>
                </a14:m>
                <a:r>
                  <a:rPr lang="ko-KR" altLang="en-US" sz="28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 표본공간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800" i="1">
                        <a:solidFill>
                          <a:srgbClr val="306362"/>
                        </a:solidFill>
                        <a:latin typeface="Cambria Math"/>
                      </a:rPr>
                      <m:t>𝑆</m:t>
                    </m:r>
                  </m:oMath>
                </a14:m>
                <a:r>
                  <a:rPr lang="ko-KR" altLang="en-US" sz="2800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에 정의된 실수함수</a:t>
                </a:r>
                <a:endParaRPr lang="en-US" altLang="ko-KR" sz="2800" dirty="0" smtClean="0">
                  <a:solidFill>
                    <a:srgbClr val="306362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buNone/>
                </a:pPr>
                <a:endParaRPr lang="en-US" altLang="ko-KR" sz="2800" b="1" dirty="0">
                  <a:solidFill>
                    <a:srgbClr val="306362"/>
                  </a:solidFill>
                </a:endParaRPr>
              </a:p>
              <a:p>
                <a:pPr marL="0" indent="0">
                  <a:buNone/>
                </a:pPr>
                <a:endParaRPr lang="en-US" altLang="ko-KR" b="1" i="1" dirty="0" smtClean="0">
                  <a:solidFill>
                    <a:srgbClr val="6600CC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1899" y="1160748"/>
                <a:ext cx="8587680" cy="612067"/>
              </a:xfrm>
              <a:blipFill rotWithShape="1">
                <a:blip r:embed="rId2"/>
                <a:stretch>
                  <a:fillRect l="-1345" t="-8571" b="-857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17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4800" y="2384884"/>
                <a:ext cx="8587680" cy="1615827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457200" indent="-457200" algn="just">
                  <a:buFont typeface="Wingdings" panose="05000000000000000000" pitchFamily="2" charset="2"/>
                  <a:buChar char="v"/>
                </a:pP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한 개의 동전을 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5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번 던질 때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, 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앞면이 나오는 횟수를 확률변수 </a:t>
                </a:r>
                <a14:m>
                  <m:oMath xmlns:m="http://schemas.openxmlformats.org/officeDocument/2006/math">
                    <m:r>
                      <a:rPr lang="en-US" altLang="ko-KR" sz="2800" i="1" smtClean="0">
                        <a:solidFill>
                          <a:srgbClr val="306362"/>
                        </a:solidFill>
                        <a:latin typeface="Cambria Math"/>
                      </a:rPr>
                      <m:t>𝑋</m:t>
                    </m:r>
                  </m:oMath>
                </a14:m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(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의 값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)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이라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 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하자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. 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앞면이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 3</a:t>
                </a:r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번 나올 확률 </a:t>
                </a:r>
                <a14:m>
                  <m:oMath xmlns:m="http://schemas.openxmlformats.org/officeDocument/2006/math"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𝑷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(</m:t>
                    </m:r>
                    <m:r>
                      <a:rPr lang="en-US" altLang="ko-KR" sz="2800" b="1" i="1">
                        <a:solidFill>
                          <a:srgbClr val="6600CC"/>
                        </a:solidFill>
                        <a:latin typeface="Cambria Math"/>
                      </a:rPr>
                      <m:t>𝑿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𝟑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)</m:t>
                    </m:r>
                  </m:oMath>
                </a14:m>
                <a:r>
                  <a:rPr lang="ko-KR" altLang="en-US" sz="2800" dirty="0" smtClean="0">
                    <a:solidFill>
                      <a:srgbClr val="306362"/>
                    </a:solidFill>
                    <a:latin typeface="Cambria Math"/>
                  </a:rPr>
                  <a:t>을 구하시오</a:t>
                </a:r>
                <a:r>
                  <a:rPr lang="en-US" altLang="ko-KR" sz="2800" dirty="0" smtClean="0">
                    <a:solidFill>
                      <a:srgbClr val="306362"/>
                    </a:solidFill>
                    <a:latin typeface="Cambria Math"/>
                  </a:rPr>
                  <a:t>.</a:t>
                </a:r>
                <a:endParaRPr lang="en-US" altLang="ko-KR" sz="2800" b="1" dirty="0" smtClean="0">
                  <a:solidFill>
                    <a:srgbClr val="6600CC"/>
                  </a:solidFill>
                </a:endParaRPr>
              </a:p>
              <a:p>
                <a:pPr marL="0" indent="0">
                  <a:buNone/>
                </a:pPr>
                <a:endParaRPr lang="en-US" altLang="ko-KR" sz="1000" b="1" dirty="0">
                  <a:solidFill>
                    <a:srgbClr val="6600CC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384884"/>
                <a:ext cx="8587680" cy="161582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2497" y="4293097"/>
                <a:ext cx="8607082" cy="1589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800" b="0" i="1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sz="28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8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𝑋</m:t>
                          </m:r>
                          <m:r>
                            <a:rPr lang="en-US" altLang="ko-KR" sz="28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=3</m:t>
                          </m:r>
                        </m:e>
                      </m:d>
                      <m:r>
                        <a:rPr lang="en-US" altLang="ko-KR" sz="2800" b="0" i="1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8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altLang="ko-KR" sz="28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type m:val="noBar"/>
                                  <m:ctrlPr>
                                    <a:rPr lang="en-US" altLang="ko-KR" sz="28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8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en-US" altLang="ko-KR" sz="28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n-US" altLang="ko-KR" sz="28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ko-KR" sz="28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altLang="ko-KR" sz="28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US" altLang="ko-KR" sz="2800" dirty="0">
                  <a:solidFill>
                    <a:srgbClr val="6600CC"/>
                  </a:solidFill>
                </a:endParaRPr>
              </a:p>
              <a:p>
                <a:endParaRPr lang="ko-KR" altLang="en-US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97" y="4293097"/>
                <a:ext cx="8607082" cy="15893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930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8" grpId="2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확률 분포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18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표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9070665"/>
                  </p:ext>
                </p:extLst>
              </p:nvPr>
            </p:nvGraphicFramePr>
            <p:xfrm>
              <a:off x="512581" y="1832107"/>
              <a:ext cx="7988532" cy="1737106"/>
            </p:xfrm>
            <a:graphic>
              <a:graphicData uri="http://schemas.openxmlformats.org/drawingml/2006/table">
                <a:tbl>
                  <a:tblPr firstRow="1" bandRow="1">
                    <a:tableStyleId>{D7AC3CCA-C797-4891-BE02-D94E43425B78}</a:tableStyleId>
                  </a:tblPr>
                  <a:tblGrid>
                    <a:gridCol w="1514931"/>
                    <a:gridCol w="1000991"/>
                    <a:gridCol w="1044116"/>
                    <a:gridCol w="1080120"/>
                    <a:gridCol w="1224136"/>
                    <a:gridCol w="1152128"/>
                    <a:gridCol w="972110"/>
                  </a:tblGrid>
                  <a:tr h="0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smtClean="0">
                                    <a:latin typeface="Cambria Math"/>
                                  </a:rPr>
                                  <m:t>𝑥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0" dirty="0" smtClean="0">
                                    <a:latin typeface="Cambria Math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dirty="0" smtClean="0">
                                    <a:latin typeface="Cambria Math"/>
                                  </a:rPr>
                                  <m:t>1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dirty="0" smtClean="0">
                                    <a:latin typeface="Cambria Math"/>
                                  </a:rPr>
                                  <m:t>2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smtClean="0">
                                    <a:latin typeface="Cambria Math"/>
                                  </a:rPr>
                                  <m:t>3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smtClean="0">
                                    <a:latin typeface="Cambria Math"/>
                                  </a:rPr>
                                  <m:t>4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400" b="0" i="1" smtClean="0">
                                    <a:latin typeface="Cambria Math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ko-KR" altLang="en-US" sz="2400" b="0" dirty="0"/>
                        </a:p>
                      </a:txBody>
                      <a:tcPr anchor="ctr"/>
                    </a:tc>
                  </a:tr>
                  <a:tr h="265249"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𝑃</m:t>
                                </m:r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𝑋</m:t>
                                </m:r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US" altLang="ko-KR" sz="2000" b="0" i="1" smtClean="0">
                                    <a:latin typeface="Cambria Math"/>
                                  </a:rPr>
                                  <m:t>)</m:t>
                                </m:r>
                              </m:oMath>
                            </m:oMathPara>
                          </a14:m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algn="ctr" latinLnBrk="1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10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ko-KR" sz="2000" b="0" i="1" dirty="0" smtClean="0">
                            <a:latin typeface="Cambria Math"/>
                          </a:endParaRPr>
                        </a:p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  <a:p>
                          <a:pPr algn="ctr" latinLnBrk="1"/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US" altLang="ko-KR" sz="2000" b="0" i="0" dirty="0" smtClean="0">
                            <a:latin typeface="+mn-lt"/>
                          </a:endParaRPr>
                        </a:p>
                        <a:p>
                          <a:pPr marL="0" marR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ko-KR" sz="20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US" altLang="ko-KR" sz="2000" b="0" i="1" smtClean="0">
                                        <a:latin typeface="Cambria Math"/>
                                      </a:rPr>
                                      <m:t>32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ko-KR" altLang="en-US" sz="2000" b="0" dirty="0"/>
                        </a:p>
                        <a:p>
                          <a:pPr algn="ctr" latinLnBrk="1"/>
                          <a:endParaRPr lang="ko-KR" altLang="en-US" sz="2000" b="0" dirty="0"/>
                        </a:p>
                      </a:txBody>
                      <a:tcPr marL="45720" marR="45720" anchor="ctr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표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19070665"/>
                  </p:ext>
                </p:extLst>
              </p:nvPr>
            </p:nvGraphicFramePr>
            <p:xfrm>
              <a:off x="512581" y="1832107"/>
              <a:ext cx="7988532" cy="1737106"/>
            </p:xfrm>
            <a:graphic>
              <a:graphicData uri="http://schemas.openxmlformats.org/drawingml/2006/table">
                <a:tbl>
                  <a:tblPr firstRow="1" bandRow="1">
                    <a:tableStyleId>{D7AC3CCA-C797-4891-BE02-D94E43425B78}</a:tableStyleId>
                  </a:tblPr>
                  <a:tblGrid>
                    <a:gridCol w="1514931"/>
                    <a:gridCol w="1000991"/>
                    <a:gridCol w="1044116"/>
                    <a:gridCol w="1080120"/>
                    <a:gridCol w="1224136"/>
                    <a:gridCol w="1152128"/>
                    <a:gridCol w="972110"/>
                  </a:tblGrid>
                  <a:tr h="457200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t="-1333" r="-426506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151829" t="-1333" r="-547561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241520" t="-1333" r="-425146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329944" t="-1333" r="-310734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378607" t="-1333" r="-173632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508995" t="-1333" r="-84656" b="-28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anchor="ctr">
                        <a:blipFill rotWithShape="1">
                          <a:blip r:embed="rId2"/>
                          <a:stretch>
                            <a:fillRect l="-719375" t="-1333" b="-280000"/>
                          </a:stretch>
                        </a:blipFill>
                      </a:tcPr>
                    </a:tc>
                  </a:tr>
                  <a:tr h="1279906"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t="-36190" r="-4265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151829" t="-36190" r="-54756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241520" t="-36190" r="-4251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329944" t="-36190" r="-3107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378607" t="-36190" r="-1736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508995" t="-36190" r="-8465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ko-KR"/>
                        </a:p>
                      </a:txBody>
                      <a:tcPr marL="45720" marR="45720" anchor="ctr">
                        <a:blipFill rotWithShape="1">
                          <a:blip r:embed="rId2"/>
                          <a:stretch>
                            <a:fillRect l="-719375" t="-3619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직사각형 8"/>
              <p:cNvSpPr/>
              <p:nvPr/>
            </p:nvSpPr>
            <p:spPr>
              <a:xfrm>
                <a:off x="529196" y="980728"/>
                <a:ext cx="7848871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rgbClr val="306362"/>
                        </a:solidFill>
                        <a:latin typeface="Cambria Math"/>
                      </a:rPr>
                      <m:t>𝑋</m:t>
                    </m:r>
                  </m:oMath>
                </a14:m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: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한 개의 동전을 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5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번 던질 때</a:t>
                </a:r>
                <a:r>
                  <a:rPr lang="en-US" altLang="ko-KR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:r>
                  <a:rPr lang="ko-KR" altLang="en-US" dirty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앞면이 나오는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횟수를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값으로 가지는 확률변수 일 때</a:t>
                </a:r>
                <a:r>
                  <a:rPr lang="en-US" altLang="ko-KR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, </a:t>
                </a:r>
                <a:r>
                  <a:rPr lang="ko-KR" altLang="en-US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확률분포</a:t>
                </a:r>
                <a:r>
                  <a:rPr lang="ko-KR" altLang="en-US" dirty="0" smtClean="0">
                    <a:solidFill>
                      <a:srgbClr val="306362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</a:t>
                </a:r>
                <a:endParaRPr lang="ko-KR" altLang="en-US" dirty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9" name="직사각형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196" y="980728"/>
                <a:ext cx="7848871" cy="830997"/>
              </a:xfrm>
              <a:prstGeom prst="rect">
                <a:avLst/>
              </a:prstGeom>
              <a:blipFill rotWithShape="1">
                <a:blip r:embed="rId3"/>
                <a:stretch>
                  <a:fillRect l="-1243" t="-5882" b="-161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24343" y="3645024"/>
                <a:ext cx="7988532" cy="1208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평균</a:t>
                </a:r>
                <a:r>
                  <a:rPr lang="en-US" altLang="ko-KR" i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𝐸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:=</m:t>
                    </m:r>
                    <m:nary>
                      <m:naryPr>
                        <m:chr m:val="∑"/>
                        <m:ctrlPr>
                          <a:rPr lang="en-US" altLang="ko-KR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𝑖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𝑚</m:t>
                    </m:r>
                  </m:oMath>
                </a14:m>
                <a:endParaRPr lang="en-US" altLang="ko-KR" i="1" dirty="0" smtClean="0">
                  <a:solidFill>
                    <a:srgbClr val="6600CC"/>
                  </a:solidFill>
                  <a:latin typeface="함초롬바탕" panose="02030504000101010101" pitchFamily="18" charset="-127"/>
                </a:endParaRPr>
              </a:p>
              <a:p>
                <a:r>
                  <a:rPr lang="ko-KR" altLang="en-US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표준편차</a:t>
                </a:r>
                <a:r>
                  <a:rPr lang="en-US" altLang="ko-KR" i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𝜎</m:t>
                    </m:r>
                    <m:d>
                      <m:dPr>
                        <m:ctrlP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𝑋</m:t>
                        </m:r>
                      </m:e>
                    </m:d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:</m:t>
                    </m:r>
                    <m:r>
                      <a:rPr lang="en-US" altLang="ko-KR" i="1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𝑋</m:t>
                                </m:r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𝑚</m:t>
                                </m:r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𝐸</m:t>
                        </m:r>
                        <m:d>
                          <m:d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𝑋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e>
                        </m:d>
                        <m:r>
                          <a:rPr lang="en-US" altLang="ko-KR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endParaRPr lang="en-US" altLang="ko-KR" i="1" dirty="0">
                  <a:solidFill>
                    <a:srgbClr val="6600CC"/>
                  </a:solidFill>
                  <a:latin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343" y="3645024"/>
                <a:ext cx="7988532" cy="1208151"/>
              </a:xfrm>
              <a:prstGeom prst="rect">
                <a:avLst/>
              </a:prstGeom>
              <a:blipFill rotWithShape="1">
                <a:blip r:embed="rId4"/>
                <a:stretch>
                  <a:fillRect l="-1145" t="-505" b="-75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52665" y="4875250"/>
                <a:ext cx="8200467" cy="1586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sz="200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𝐸</m:t>
                      </m:r>
                      <m:d>
                        <m:d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𝑋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=0</m:t>
                      </m:r>
                      <m:f>
                        <m:f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+1</m:t>
                      </m:r>
                      <m:f>
                        <m:f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+2</m:t>
                      </m:r>
                      <m:f>
                        <m:fPr>
                          <m:ctrlPr>
                            <a:rPr lang="en-US" altLang="ko-KR" sz="200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10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+3</m:t>
                      </m:r>
                      <m:f>
                        <m:f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10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+4</m:t>
                      </m:r>
                      <m:f>
                        <m:f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+5</m:t>
                      </m:r>
                      <m:f>
                        <m:f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32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ko-KR" altLang="en-US" sz="2000" i="1" dirty="0">
                  <a:solidFill>
                    <a:srgbClr val="306362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𝜎</m:t>
                      </m:r>
                      <m:d>
                        <m:dPr>
                          <m:ctrlP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𝑋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altLang="ko-KR" sz="2000" b="0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altLang="ko-KR" sz="2000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b="0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b="0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i="1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b="0" i="1" smtClean="0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i="1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b="0" i="1" smtClean="0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10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i="1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b="0" i="1" smtClean="0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10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i="1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b="0" i="1" smtClean="0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  <m:r>
                            <a:rPr lang="en-US" altLang="ko-KR" sz="2000" i="1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altLang="ko-KR" sz="2000" i="1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en-US" altLang="ko-KR" sz="2000" i="1">
                                          <a:solidFill>
                                            <a:srgbClr val="306362"/>
                                          </a:solidFill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altLang="ko-KR" sz="2000" i="1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32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ko-KR" altLang="en-US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665" y="4875250"/>
                <a:ext cx="8200467" cy="158620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265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확률밀도함수</a:t>
            </a:r>
            <a:r>
              <a:rPr lang="en-US" altLang="ko-KR" dirty="0" smtClean="0"/>
              <a:t>(</a:t>
            </a:r>
            <a:r>
              <a:rPr lang="ko-KR" altLang="en-US" dirty="0" smtClean="0"/>
              <a:t>연속확률분포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04800" y="1141014"/>
                <a:ext cx="4051176" cy="2229045"/>
              </a:xfr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:r>
                  <a:rPr lang="ko-KR" altLang="en-US" sz="2800" b="1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표준정규분포</a:t>
                </a:r>
                <a:r>
                  <a:rPr lang="ko-KR" altLang="en-US" sz="28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의 </a:t>
                </a:r>
                <a:r>
                  <a:rPr lang="ko-KR" altLang="en-US" sz="2800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확률밀도함수</a:t>
                </a:r>
                <a:r>
                  <a:rPr lang="ko-KR" altLang="en-US" sz="28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 </a:t>
                </a:r>
                <a:endParaRPr lang="en-US" altLang="ko-KR" sz="280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buNone/>
                </a:pPr>
                <a:endParaRPr lang="en-US" altLang="ko-KR" sz="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800" b="1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𝒇</m:t>
                      </m:r>
                      <m:d>
                        <m:d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en-US" altLang="ko-KR" sz="2800" b="1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ko-KR" altLang="en-US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𝝅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𝒆</m:t>
                          </m:r>
                        </m:e>
                        <m:sup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US" altLang="ko-KR" sz="2800" b="1" dirty="0">
                  <a:solidFill>
                    <a:srgbClr val="306362"/>
                  </a:solidFill>
                </a:endParaRPr>
              </a:p>
              <a:p>
                <a:pPr marL="0" indent="0">
                  <a:buNone/>
                </a:pPr>
                <a:endParaRPr lang="en-US" altLang="ko-KR" b="1" i="1" dirty="0" smtClean="0">
                  <a:solidFill>
                    <a:srgbClr val="6600CC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4800" y="1141014"/>
                <a:ext cx="4051176" cy="2229045"/>
              </a:xfrm>
              <a:blipFill rotWithShape="1">
                <a:blip r:embed="rId2"/>
                <a:stretch>
                  <a:fillRect l="-2691" t="-216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19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4800" y="3753036"/>
                <a:ext cx="8587680" cy="2522678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457200" indent="-457200" algn="ctr">
                  <a:buFont typeface="Wingdings" panose="05000000000000000000" pitchFamily="2" charset="2"/>
                  <a:buChar char="v"/>
                </a:pPr>
                <a:r>
                  <a:rPr lang="ko-KR" altLang="en-US" sz="2800" b="1" dirty="0" smtClean="0">
                    <a:solidFill>
                      <a:srgbClr val="6600CC"/>
                    </a:solidFill>
                  </a:rPr>
                  <a:t> 모든 </a:t>
                </a:r>
                <a14:m>
                  <m:oMath xmlns:m="http://schemas.openxmlformats.org/officeDocument/2006/math"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𝒙</m:t>
                    </m:r>
                  </m:oMath>
                </a14:m>
                <a:r>
                  <a:rPr lang="ko-KR" altLang="en-US" sz="2800" b="1" dirty="0" smtClean="0">
                    <a:solidFill>
                      <a:srgbClr val="6600CC"/>
                    </a:solidFill>
                  </a:rPr>
                  <a:t>에</a:t>
                </a:r>
                <a:r>
                  <a:rPr lang="en-US" altLang="ko-KR" sz="2800" b="1" dirty="0" smtClean="0">
                    <a:solidFill>
                      <a:srgbClr val="6600CC"/>
                    </a:solidFill>
                  </a:rPr>
                  <a:t> </a:t>
                </a:r>
                <a:r>
                  <a:rPr lang="ko-KR" altLang="en-US" sz="2800" b="1" dirty="0" smtClean="0">
                    <a:solidFill>
                      <a:srgbClr val="6600CC"/>
                    </a:solidFill>
                  </a:rPr>
                  <a:t>대하여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28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𝟐</m:t>
                            </m:r>
                            <m:r>
                              <a:rPr lang="ko-KR" altLang="en-US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𝝅</m:t>
                            </m:r>
                          </m:e>
                        </m:rad>
                      </m:den>
                    </m:f>
                    <m:sSup>
                      <m:sSupPr>
                        <m:ctrlP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𝒆</m:t>
                        </m:r>
                      </m:e>
                      <m:sup>
                        <m: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𝟐</m:t>
                            </m:r>
                          </m:den>
                        </m:f>
                      </m:sup>
                    </m:sSup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  <a:ea typeface="Cambria Math"/>
                      </a:rPr>
                      <m:t>≥</m:t>
                    </m:r>
                    <m:r>
                      <a:rPr lang="en-US" altLang="ko-KR" sz="2800" b="1" i="1" smtClean="0">
                        <a:solidFill>
                          <a:srgbClr val="6600CC"/>
                        </a:solidFill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endParaRPr lang="en-US" altLang="ko-KR" sz="2800" b="1" i="1" dirty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:endParaRPr lang="en-US" altLang="ko-KR" sz="800" b="1" i="1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457200" indent="-457200" algn="ctr">
                  <a:buFont typeface="Wingdings" panose="05000000000000000000" pitchFamily="2" charset="2"/>
                  <a:buChar char="v"/>
                </a:pPr>
                <a:r>
                  <a:rPr lang="en-US" altLang="ko-KR" sz="2800" b="1" dirty="0" smtClean="0">
                    <a:solidFill>
                      <a:srgbClr val="6600CC"/>
                    </a:solidFill>
                  </a:rPr>
                  <a:t>  </a:t>
                </a:r>
                <a14:m>
                  <m:oMath xmlns:m="http://schemas.openxmlformats.org/officeDocument/2006/math">
                    <m:nary>
                      <m:naryPr>
                        <m:ctrlPr>
                          <a:rPr lang="en-US" altLang="ko-KR" sz="2800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b>
                      <m:sup>
                        <m:r>
                          <a:rPr lang="en-US" altLang="ko-KR" sz="2800" b="1" i="1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ko-KR" altLang="en-US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𝝅</m:t>
                                </m:r>
                              </m:e>
                            </m:rad>
                          </m:den>
                        </m:f>
                        <m:sSup>
                          <m:sSupPr>
                            <m:ctrlP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𝒆</m:t>
                            </m:r>
                          </m:e>
                          <m:sup>
                            <m:r>
                              <a:rPr lang="en-US" altLang="ko-KR" sz="2800" b="1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sz="2800" b="1" i="1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2800" b="1" i="1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en-US" altLang="ko-KR" sz="2800" b="1" i="1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sz="2800" b="1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den>
                            </m:f>
                          </m:sup>
                        </m:sSup>
                      </m:e>
                    </m:nary>
                    <m:r>
                      <a:rPr lang="en-US" altLang="ko-KR" sz="2800" b="1" i="1">
                        <a:solidFill>
                          <a:srgbClr val="6600CC"/>
                        </a:solidFill>
                        <a:latin typeface="Cambria Math"/>
                      </a:rPr>
                      <m:t>𝒅𝒙</m:t>
                    </m:r>
                    <m:r>
                      <a:rPr lang="en-US" altLang="ko-KR" sz="2800" b="1" i="1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r>
                      <a:rPr lang="en-US" altLang="ko-KR" sz="2800" b="1" i="1">
                        <a:solidFill>
                          <a:srgbClr val="6600CC"/>
                        </a:solidFill>
                        <a:latin typeface="Cambria Math"/>
                      </a:rPr>
                      <m:t>𝟏</m:t>
                    </m:r>
                  </m:oMath>
                </a14:m>
                <a:endParaRPr lang="en-US" altLang="ko-KR" sz="2800" b="1" dirty="0" smtClean="0">
                  <a:solidFill>
                    <a:srgbClr val="6600CC"/>
                  </a:solidFill>
                </a:endParaRPr>
              </a:p>
              <a:p>
                <a:pPr marL="0" indent="0">
                  <a:buNone/>
                </a:pPr>
                <a:endParaRPr lang="en-US" altLang="ko-KR" sz="1000" b="1" dirty="0">
                  <a:solidFill>
                    <a:srgbClr val="6600CC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753036"/>
                <a:ext cx="8587680" cy="252267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232" y="1124744"/>
            <a:ext cx="4463248" cy="2245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086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확률밀도함수</a:t>
            </a:r>
            <a:r>
              <a:rPr lang="en-US" altLang="ko-KR" dirty="0"/>
              <a:t>(</a:t>
            </a:r>
            <a:r>
              <a:rPr lang="ko-KR" altLang="en-US" dirty="0"/>
              <a:t>연속확률분포</a:t>
            </a:r>
            <a:r>
              <a:rPr lang="en-US" altLang="ko-KR" dirty="0"/>
              <a:t>)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301960" y="944725"/>
                <a:ext cx="4051176" cy="2088232"/>
              </a:xfr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/>
              <a:lstStyle/>
              <a:p>
                <a:pPr marL="0" indent="0">
                  <a:buNone/>
                </a:pPr>
                <a:r>
                  <a:rPr lang="ko-KR" altLang="en-US" sz="2800" b="1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표준정규분포</a:t>
                </a:r>
                <a:r>
                  <a:rPr lang="ko-KR" altLang="en-US" sz="28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의 </a:t>
                </a:r>
                <a:r>
                  <a:rPr lang="ko-KR" altLang="en-US" sz="2800" b="1" dirty="0" smtClean="0">
                    <a:solidFill>
                      <a:srgbClr val="6600CC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확률밀도함수</a:t>
                </a:r>
                <a:r>
                  <a:rPr lang="ko-KR" altLang="en-US" sz="2800" dirty="0" smtClean="0"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는 </a:t>
                </a:r>
                <a:endParaRPr lang="en-US" altLang="ko-KR" sz="280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pPr marL="0" indent="0">
                  <a:buNone/>
                </a:pPr>
                <a:endParaRPr lang="en-US" altLang="ko-KR" sz="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800" b="1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𝒇</m:t>
                      </m:r>
                      <m:d>
                        <m:d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𝒙</m:t>
                          </m:r>
                        </m:e>
                      </m:d>
                      <m:r>
                        <a:rPr lang="en-US" altLang="ko-KR" sz="2800" b="1" i="1" smtClean="0">
                          <a:solidFill>
                            <a:srgbClr val="306362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𝟏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𝟐</m:t>
                              </m:r>
                              <m:r>
                                <a:rPr lang="ko-KR" altLang="en-US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𝝅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𝒆</m:t>
                          </m:r>
                        </m:e>
                        <m:sup>
                          <m:r>
                            <a:rPr lang="en-US" altLang="ko-KR" sz="2800" b="1" i="1" smtClean="0">
                              <a:solidFill>
                                <a:srgbClr val="306362"/>
                              </a:solidFill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  <m:sup>
                                  <m:r>
                                    <a:rPr lang="en-US" altLang="ko-KR" sz="2800" b="1" i="1" smtClean="0">
                                      <a:solidFill>
                                        <a:srgbClr val="306362"/>
                                      </a:solidFill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altLang="ko-KR" sz="2800" b="1" i="1" smtClean="0">
                                  <a:solidFill>
                                    <a:srgbClr val="306362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US" altLang="ko-KR" sz="2800" b="1" dirty="0">
                  <a:solidFill>
                    <a:srgbClr val="306362"/>
                  </a:solidFill>
                </a:endParaRPr>
              </a:p>
              <a:p>
                <a:pPr marL="0" indent="0">
                  <a:buNone/>
                </a:pPr>
                <a:endParaRPr lang="en-US" altLang="ko-KR" b="1" i="1" dirty="0" smtClean="0">
                  <a:solidFill>
                    <a:srgbClr val="6600CC"/>
                  </a:solidFill>
                  <a:latin typeface="Cambria Math"/>
                </a:endParaRPr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01960" y="944725"/>
                <a:ext cx="4051176" cy="2088232"/>
              </a:xfrm>
              <a:blipFill rotWithShape="1">
                <a:blip r:embed="rId2"/>
                <a:stretch>
                  <a:fillRect l="-2844" t="-230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20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10691" y="3110637"/>
                <a:ext cx="8587680" cy="3655616"/>
              </a:xfrm>
              <a:prstGeom prst="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marL="342900" indent="-342900" algn="ctr">
                  <a:buFont typeface="Wingdings" panose="05000000000000000000" pitchFamily="2" charset="2"/>
                  <a:buChar char="u"/>
                </a:pPr>
                <a:r>
                  <a:rPr lang="ko-KR" altLang="en-US" b="1" dirty="0" smtClean="0">
                    <a:solidFill>
                      <a:schemeClr val="tx1"/>
                    </a:solidFill>
                  </a:rPr>
                  <a:t>   확률변수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𝑿</m:t>
                    </m:r>
                  </m:oMath>
                </a14:m>
                <a:r>
                  <a:rPr lang="ko-KR" altLang="en-US" b="1" dirty="0" smtClean="0">
                    <a:solidFill>
                      <a:schemeClr val="tx1"/>
                    </a:solidFill>
                  </a:rPr>
                  <a:t>가</a:t>
                </a: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ko-KR" altLang="en-US" b="1" dirty="0" smtClean="0">
                    <a:solidFill>
                      <a:schemeClr val="tx1"/>
                    </a:solidFill>
                  </a:rPr>
                  <a:t>구간 </a:t>
                </a:r>
                <a14:m>
                  <m:oMath xmlns:m="http://schemas.openxmlformats.org/officeDocument/2006/math"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[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𝒂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, 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𝒃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]</m:t>
                    </m:r>
                  </m:oMath>
                </a14:m>
                <a:r>
                  <a:rPr lang="ko-KR" altLang="en-US" b="1" dirty="0" smtClean="0">
                    <a:solidFill>
                      <a:schemeClr val="tx1"/>
                    </a:solidFill>
                  </a:rPr>
                  <a:t>에</a:t>
                </a: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ko-KR" altLang="en-US" b="1" dirty="0" smtClean="0">
                    <a:solidFill>
                      <a:schemeClr val="tx1"/>
                    </a:solidFill>
                  </a:rPr>
                  <a:t>들어있을 </a:t>
                </a:r>
                <a:r>
                  <a:rPr lang="ko-KR" altLang="en-US" b="1" dirty="0" smtClean="0">
                    <a:solidFill>
                      <a:srgbClr val="FF0000"/>
                    </a:solidFill>
                  </a:rPr>
                  <a:t>확률</a:t>
                </a:r>
                <a:endParaRPr lang="en-US" altLang="ko-KR" b="1" dirty="0" smtClean="0">
                  <a:solidFill>
                    <a:srgbClr val="FF0000"/>
                  </a:solidFill>
                </a:endParaRPr>
              </a:p>
              <a:p>
                <a:pPr marL="0" indent="0" algn="ctr">
                  <a:buNone/>
                </a:pP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1" i="0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1" i="0" smtClean="0">
                        <a:solidFill>
                          <a:srgbClr val="6600CC"/>
                        </a:solidFill>
                        <a:latin typeface="Cambria Math"/>
                      </a:rPr>
                      <m:t>𝐏</m:t>
                    </m:r>
                    <m:d>
                      <m:dPr>
                        <m:ctrlP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𝒂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≤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𝑿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≤</m:t>
                        </m:r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𝒃</m:t>
                        </m:r>
                      </m:e>
                    </m:d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ctrlPr>
                          <a:rPr lang="en-US" altLang="ko-KR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𝒂</m:t>
                        </m:r>
                      </m:sub>
                      <m:sup>
                        <m:r>
                          <a:rPr lang="en-US" altLang="ko-KR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𝒃</m:t>
                        </m:r>
                      </m:sup>
                      <m:e>
                        <m:f>
                          <m:f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𝟏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ko-KR" altLang="en-US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𝝅</m:t>
                                </m:r>
                              </m:e>
                            </m:rad>
                          </m:den>
                        </m:f>
                        <m:sSup>
                          <m:sSup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𝒆</m:t>
                            </m:r>
                          </m:e>
                          <m:sup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den>
                            </m:f>
                          </m:sup>
                        </m:sSup>
                        <m:r>
                          <a:rPr lang="en-US" altLang="ko-KR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𝒅𝒙</m:t>
                        </m:r>
                      </m:e>
                    </m:nary>
                  </m:oMath>
                </a14:m>
                <a:endParaRPr lang="en-US" altLang="ko-KR" sz="900" b="1" dirty="0">
                  <a:solidFill>
                    <a:schemeClr val="tx1"/>
                  </a:solidFill>
                </a:endParaRPr>
              </a:p>
              <a:p>
                <a:pPr marL="342900" indent="-342900" algn="ctr">
                  <a:buFont typeface="Wingdings" panose="05000000000000000000" pitchFamily="2" charset="2"/>
                  <a:buChar char="u"/>
                </a:pPr>
                <a:r>
                  <a:rPr lang="ko-KR" altLang="en-US" b="1" dirty="0" smtClean="0">
                    <a:solidFill>
                      <a:schemeClr val="tx1"/>
                    </a:solidFill>
                  </a:rPr>
                  <a:t>   </a:t>
                </a:r>
                <a:r>
                  <a:rPr lang="ko-KR" altLang="en-US" b="1" dirty="0" smtClean="0">
                    <a:solidFill>
                      <a:srgbClr val="FF0000"/>
                    </a:solidFill>
                  </a:rPr>
                  <a:t>평균</a:t>
                </a: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:r>
                  <a:rPr lang="en-US" altLang="ko-KR" dirty="0" smtClean="0">
                    <a:solidFill>
                      <a:schemeClr val="tx1"/>
                    </a:solidFill>
                  </a:rPr>
                  <a:t>=</a:t>
                </a: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solidFill>
                          <a:srgbClr val="6600CC"/>
                        </a:solidFill>
                        <a:latin typeface="Cambria Math"/>
                      </a:rPr>
                      <m:t>𝑬</m:t>
                    </m:r>
                    <m:d>
                      <m:dPr>
                        <m:ctrlP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1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𝑿</m:t>
                        </m:r>
                      </m:e>
                    </m:d>
                    <m:r>
                      <a:rPr lang="en-US" altLang="ko-KR" b="1" i="1" smtClean="0">
                        <a:solidFill>
                          <a:srgbClr val="6600CC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= </m:t>
                    </m:r>
                    <m:nary>
                      <m:naryPr>
                        <m:ctrlP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b>
                      <m:sup>
                        <m: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b="1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𝒙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ko-KR" altLang="en-US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𝝅</m:t>
                                </m:r>
                              </m:e>
                            </m:rad>
                          </m:den>
                        </m:f>
                        <m:sSup>
                          <m:sSup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𝒆</m:t>
                            </m:r>
                          </m:e>
                          <m:sup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den>
                            </m:f>
                          </m:sup>
                        </m:sSup>
                      </m:e>
                    </m:nary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𝒅𝒙</m:t>
                    </m:r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1" i="1" smtClean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Cambria Math"/>
                      </a:rPr>
                      <m:t>𝟎</m:t>
                    </m:r>
                  </m:oMath>
                </a14:m>
                <a:endParaRPr lang="en-US" altLang="ko-KR" sz="900" b="1" dirty="0">
                  <a:solidFill>
                    <a:schemeClr val="tx2">
                      <a:lumMod val="60000"/>
                      <a:lumOff val="40000"/>
                    </a:schemeClr>
                  </a:solidFill>
                </a:endParaRPr>
              </a:p>
              <a:p>
                <a:pPr marL="342900" indent="-342900" algn="ctr">
                  <a:buFont typeface="Wingdings" panose="05000000000000000000" pitchFamily="2" charset="2"/>
                  <a:buChar char="u"/>
                </a:pPr>
                <a:r>
                  <a:rPr lang="ko-KR" altLang="en-US" b="1" dirty="0" smtClean="0">
                    <a:solidFill>
                      <a:schemeClr val="tx1"/>
                    </a:solidFill>
                  </a:rPr>
                  <a:t>   </a:t>
                </a:r>
                <a14:m>
                  <m:oMath xmlns:m="http://schemas.openxmlformats.org/officeDocument/2006/math">
                    <m:r>
                      <a:rPr lang="ko-KR" altLang="en-US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표준편</m:t>
                    </m:r>
                    <m:sSup>
                      <m:sSupPr>
                        <m:ctrlPr>
                          <a:rPr lang="en-US" altLang="ko-KR" b="1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ko-KR" altLang="en-US" b="1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차</m:t>
                        </m:r>
                      </m:e>
                      <m:sup>
                        <m:r>
                          <a:rPr lang="en-US" altLang="ko-KR" b="1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altLang="ko-KR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ko-KR" altLang="en-US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분산</m:t>
                    </m:r>
                    <m:r>
                      <a:rPr lang="ko-KR" altLang="en-US" b="1" i="1" dirty="0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altLang="ko-KR" dirty="0" smtClean="0">
                    <a:solidFill>
                      <a:schemeClr val="tx1"/>
                    </a:solidFill>
                  </a:rPr>
                  <a:t>=</a:t>
                </a:r>
                <a:r>
                  <a:rPr lang="en-US" altLang="ko-KR" b="1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solidFill>
                          <a:srgbClr val="6600CC"/>
                        </a:solidFill>
                        <a:latin typeface="Cambria Math"/>
                      </a:rPr>
                      <m:t>𝑽</m:t>
                    </m:r>
                    <m:d>
                      <m:dPr>
                        <m:ctrlP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1" i="1">
                            <a:solidFill>
                              <a:srgbClr val="6600CC"/>
                            </a:solidFill>
                            <a:latin typeface="Cambria Math"/>
                          </a:rPr>
                          <m:t>𝑿</m:t>
                        </m:r>
                      </m:e>
                    </m:d>
                    <m:r>
                      <a:rPr lang="en-US" altLang="ko-KR" b="1" i="1" smtClean="0">
                        <a:solidFill>
                          <a:srgbClr val="6600CC"/>
                        </a:solidFill>
                        <a:latin typeface="Cambria Math"/>
                      </a:rPr>
                      <m:t> </m:t>
                    </m:r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nary>
                      <m:naryPr>
                        <m:ctrlP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b>
                      <m:sup>
                        <m:r>
                          <a:rPr lang="en-US" altLang="ko-KR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∞</m:t>
                        </m:r>
                      </m:sup>
                      <m:e>
                        <m:f>
                          <m:f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en-US" altLang="ko-KR" b="1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1" i="1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𝒙</m:t>
                                </m:r>
                              </m:e>
                              <m:sup>
                                <m:r>
                                  <a:rPr lang="en-US" altLang="ko-KR" b="1" i="1" smtClean="0">
                                    <a:solidFill>
                                      <a:srgbClr val="FF0000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sup>
                            </m:sSup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ko-KR" altLang="en-US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𝝅</m:t>
                                </m:r>
                              </m:e>
                            </m:rad>
                          </m:den>
                        </m:f>
                        <m:sSup>
                          <m:sSupPr>
                            <m:ctrlP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𝒆</m:t>
                            </m:r>
                          </m:e>
                          <m:sup>
                            <m:r>
                              <a:rPr lang="en-US" altLang="ko-KR" b="1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sSup>
                                  <m:sSupPr>
                                    <m:ctrlP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𝒙</m:t>
                                    </m:r>
                                  </m:e>
                                  <m:sup>
                                    <m:r>
                                      <a:rPr lang="en-US" altLang="ko-KR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</a:rPr>
                                  <m:t>𝟐</m:t>
                                </m:r>
                              </m:den>
                            </m:f>
                          </m:sup>
                        </m:sSup>
                      </m:e>
                    </m:nary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𝒅𝒙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en-US" altLang="ko-KR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ko-KR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𝟎</m:t>
                        </m:r>
                      </m:e>
                      <m:sup>
                        <m:r>
                          <a:rPr lang="en-US" altLang="ko-KR" b="1" i="1" smtClean="0">
                            <a:solidFill>
                              <a:schemeClr val="tx2">
                                <a:lumMod val="60000"/>
                                <a:lumOff val="40000"/>
                              </a:schemeClr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altLang="ko-KR" b="1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r>
                      <a:rPr lang="en-US" altLang="ko-KR" b="1" i="1" smtClean="0">
                        <a:solidFill>
                          <a:schemeClr val="accent2">
                            <a:lumMod val="75000"/>
                          </a:schemeClr>
                        </a:solidFill>
                        <a:latin typeface="Cambria Math"/>
                      </a:rPr>
                      <m:t>𝟏</m:t>
                    </m:r>
                    <m:r>
                      <a:rPr lang="en-US" altLang="ko-KR" b="1" i="1" smtClean="0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en-US" altLang="ko-KR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691" y="3110637"/>
                <a:ext cx="8587680" cy="36556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3213" y="944724"/>
            <a:ext cx="44632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296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 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21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143508" y="3392995"/>
                <a:ext cx="8586155" cy="3068457"/>
              </a:xfrm>
            </p:spPr>
            <p:txBody>
              <a:bodyPr/>
              <a:lstStyle/>
              <a:p>
                <a:pPr marL="0" indent="0" algn="ctr">
                  <a:lnSpc>
                    <a:spcPct val="150000"/>
                  </a:lnSpc>
                  <a:buNone/>
                </a:pPr>
                <a:r>
                  <a:rPr lang="ko-KR" altLang="en-US" sz="2400" b="0" dirty="0" smtClean="0">
                    <a:solidFill>
                      <a:srgbClr val="6600CC"/>
                    </a:solidFill>
                  </a:rPr>
                  <a:t>모든</a:t>
                </a:r>
                <a:r>
                  <a:rPr lang="en-US" altLang="ko-KR" sz="2400" dirty="0">
                    <a:solidFill>
                      <a:srgbClr val="6600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i="1">
                        <a:solidFill>
                          <a:srgbClr val="6600CC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ko-KR" altLang="en-US" sz="2400" b="0" dirty="0" smtClean="0">
                    <a:solidFill>
                      <a:srgbClr val="6600CC"/>
                    </a:solidFill>
                  </a:rPr>
                  <a:t>에 대하여 </a:t>
                </a:r>
                <a:r>
                  <a:rPr lang="en-US" altLang="ko-KR" sz="2400" b="0" dirty="0" smtClean="0">
                    <a:solidFill>
                      <a:srgbClr val="6600CC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solidFill>
                          <a:srgbClr val="6600CC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ko-KR" sz="24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sz="24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ko-KR" sz="2400" b="0" i="1" smtClean="0">
                        <a:solidFill>
                          <a:srgbClr val="6600CC"/>
                        </a:solidFill>
                        <a:latin typeface="Cambria Math"/>
                      </a:rPr>
                      <m:t>≥0</m:t>
                    </m:r>
                  </m:oMath>
                </a14:m>
                <a:r>
                  <a:rPr lang="en-US" altLang="ko-KR" sz="2400" i="1" dirty="0" smtClean="0">
                    <a:solidFill>
                      <a:srgbClr val="6600CC"/>
                    </a:solidFill>
                    <a:latin typeface="Cambria Math"/>
                  </a:rPr>
                  <a:t>  </a:t>
                </a:r>
                <a:r>
                  <a:rPr lang="ko-KR" altLang="en-US" sz="2400" dirty="0" smtClean="0">
                    <a:solidFill>
                      <a:srgbClr val="6600CC"/>
                    </a:solidFill>
                    <a:latin typeface="Cambria Math"/>
                  </a:rPr>
                  <a:t>이고</a:t>
                </a:r>
                <a:r>
                  <a:rPr lang="en-US" altLang="ko-KR" sz="2400" dirty="0" smtClean="0">
                    <a:solidFill>
                      <a:srgbClr val="6600CC"/>
                    </a:solidFill>
                    <a:latin typeface="Cambria Math"/>
                  </a:rPr>
                  <a:t>,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nary>
                        <m:naryPr>
                          <m:ctrlPr>
                            <a:rPr lang="en-US" altLang="ko-KR" sz="24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  <a:ea typeface="Cambria Math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𝑔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)</m:t>
                          </m:r>
                        </m:e>
                      </m:nary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 </m:t>
                      </m:r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𝑑𝑥</m:t>
                      </m:r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nary>
                        <m:naryPr>
                          <m:ctrlPr>
                            <a:rPr lang="en-US" altLang="ko-KR" sz="24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f>
                            <m:fPr>
                              <m:ctrlPr>
                                <a:rPr lang="en-US" altLang="ko-KR" sz="24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10</m:t>
                              </m:r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7</m:t>
                              </m:r>
                            </m:den>
                          </m:f>
                        </m:e>
                      </m:nary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𝑑𝑥</m:t>
                      </m:r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+</m:t>
                      </m:r>
                      <m:func>
                        <m:funcPr>
                          <m:ctrlPr>
                            <a:rPr lang="en-US" altLang="ko-KR" sz="24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altLang="ko-KR" sz="24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altLang="ko-KR" sz="2400" b="0" i="0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trlPr>
                                <a:rPr lang="en-US" altLang="ko-KR" sz="24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24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24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4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altLang="ko-KR" sz="24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  <m:sSup>
                                    <m:sSupPr>
                                      <m:ctrlPr>
                                        <a:rPr lang="en-US" altLang="ko-KR" sz="240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400" b="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2400" b="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6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nary>
                          <m:r>
                            <a:rPr lang="en-US" altLang="ko-KR" sz="24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en-US" altLang="ko-KR" sz="24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𝑑𝑥</m:t>
                          </m:r>
                        </m:e>
                      </m:func>
                    </m:oMath>
                  </m:oMathPara>
                </a14:m>
                <a:endParaRPr lang="en-US" altLang="ko-KR" sz="2400" i="1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4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24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+</m:t>
                      </m:r>
                      <m:func>
                        <m:funcPr>
                          <m:ctrlPr>
                            <a:rPr lang="en-US" altLang="ko-KR" sz="24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altLang="ko-KR" sz="24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altLang="ko-KR" sz="2400" b="0" i="0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d>
                            <m:dPr>
                              <m:ctrlPr>
                                <a:rPr lang="en-US" altLang="ko-KR" sz="24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24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endChr m:val="|"/>
                                      <m:ctrlPr>
                                        <a:rPr lang="en-US" altLang="ko-KR" sz="2400" i="1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ko-KR" sz="240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ko-KR" sz="2400" b="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−2</m:t>
                                          </m:r>
                                        </m:num>
                                        <m:den>
                                          <m:r>
                                            <a:rPr lang="en-US" altLang="ko-KR" sz="24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7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altLang="ko-KR" sz="240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ko-KR" sz="2400" b="0" i="1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ko-KR" sz="24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5</m:t>
                                              </m:r>
                                            </m:sup>
                                          </m:sSup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altLang="ko-KR" sz="24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en-US" altLang="ko-KR" sz="24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=</m:t>
                                  </m:r>
                                  <m:r>
                                    <a:rPr lang="en-US" altLang="ko-KR" sz="24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US" altLang="ko-KR" sz="24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ko-KR" sz="240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endChr m:val="|"/>
                                      <m:ctrlPr>
                                        <a:rPr lang="en-US" altLang="ko-KR" sz="240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ko-KR" sz="240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ko-KR" sz="24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−2</m:t>
                                          </m:r>
                                        </m:num>
                                        <m:den>
                                          <m:r>
                                            <a:rPr lang="en-US" altLang="ko-KR" sz="24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7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altLang="ko-KR" sz="240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ko-KR" sz="24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ko-KR" sz="24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5</m:t>
                                              </m:r>
                                            </m:sup>
                                          </m:sSup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altLang="ko-KR" sz="24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en-US" altLang="ko-KR" sz="24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=1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en-US" altLang="ko-KR" sz="24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=1 </m:t>
                      </m:r>
                    </m:oMath>
                  </m:oMathPara>
                </a14:m>
                <a:endParaRPr lang="en-US" altLang="ko-KR" sz="2400" i="1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altLang="ko-KR" sz="2800" dirty="0"/>
              </a:p>
              <a:p>
                <a:pPr marL="0" indent="0">
                  <a:buNone/>
                </a:pPr>
                <a:endParaRPr lang="en-US" altLang="ko-KR" b="1" dirty="0">
                  <a:solidFill>
                    <a:srgbClr val="6600CC"/>
                  </a:solidFill>
                </a:endParaRPr>
              </a:p>
              <a:p>
                <a:pPr marL="0" indent="0">
                  <a:buNone/>
                </a:pP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08" y="3392995"/>
                <a:ext cx="8586155" cy="3068457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247" y="908720"/>
                <a:ext cx="4900153" cy="23794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altLang="ko-KR" b="0" i="1" smtClean="0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(0≤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≤1)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altLang="ko-KR" b="0" i="1" smtClean="0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  <m:sSup>
                                    <m:sSupPr>
                                      <m:ctrlP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b="0" i="1" smtClean="0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6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(1&lt;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altLang="ko-KR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라 하자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 </a:t>
                </a:r>
              </a:p>
              <a:p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가 확률밀도함수임을 </a:t>
                </a:r>
                <a:endParaRPr lang="en-US" altLang="ko-KR" dirty="0" smtClean="0">
                  <a:solidFill>
                    <a:schemeClr val="tx1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  <a:p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확인하여라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 </a:t>
                </a:r>
                <a:endParaRPr lang="ko-KR" altLang="en-US" dirty="0">
                  <a:solidFill>
                    <a:schemeClr val="tx1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47" y="908720"/>
                <a:ext cx="4900153" cy="2379434"/>
              </a:xfrm>
              <a:prstGeom prst="rect">
                <a:avLst/>
              </a:prstGeom>
              <a:blipFill rotWithShape="1">
                <a:blip r:embed="rId3"/>
                <a:stretch>
                  <a:fillRect l="-1990" r="-1741" b="-512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25"/>
          <a:stretch/>
        </p:blipFill>
        <p:spPr>
          <a:xfrm>
            <a:off x="4903254" y="908720"/>
            <a:ext cx="4004406" cy="255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326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예 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10CC7-DF36-42E5-8BFC-B8B39A320EA8}" type="slidenum">
              <a:rPr lang="ko-KR" altLang="en-US" smtClean="0"/>
              <a:pPr/>
              <a:t>22</a:t>
            </a:fld>
            <a:endParaRPr lang="en-US" altLang="ko-K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/>
              <p:cNvSpPr>
                <a:spLocks noGrp="1"/>
              </p:cNvSpPr>
              <p:nvPr>
                <p:ph idx="1"/>
              </p:nvPr>
            </p:nvSpPr>
            <p:spPr>
              <a:xfrm>
                <a:off x="205247" y="2816933"/>
                <a:ext cx="8776753" cy="3384376"/>
              </a:xfrm>
            </p:spPr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en-US" altLang="ko-KR" sz="20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2&lt;</m:t>
                          </m:r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𝑋</m:t>
                          </m:r>
                        </m:e>
                      </m:d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nary>
                        <m:nary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2</m:t>
                          </m:r>
                        </m:sub>
                        <m:sup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  <a:ea typeface="Cambria Math"/>
                            </a:rPr>
                            <m:t>∞</m:t>
                          </m:r>
                        </m:sup>
                        <m:e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𝑔</m:t>
                          </m:r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(</m:t>
                          </m:r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𝑥</m:t>
                          </m:r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)</m:t>
                          </m:r>
                        </m:e>
                      </m:nary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 </m:t>
                      </m:r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𝑑𝑥</m:t>
                      </m:r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altLang="ko-KR" sz="20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altLang="ko-KR" sz="2000" b="0" i="0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p>
                            <m:e>
                              <m:f>
                                <m:fPr>
                                  <m:ctrlPr>
                                    <a:rPr lang="en-US" altLang="ko-KR" sz="20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0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altLang="ko-KR" sz="20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  <m:sSup>
                                    <m:sSupPr>
                                      <m:ctrlPr>
                                        <a:rPr lang="en-US" altLang="ko-KR" sz="200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000" b="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2000" b="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6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nary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𝑑𝑥</m:t>
                          </m:r>
                        </m:e>
                      </m:func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n-US" altLang="ko-KR" sz="20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altLang="ko-KR" sz="2000" b="0" i="0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𝑡</m:t>
                              </m:r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→∞</m:t>
                              </m:r>
                            </m:lim>
                          </m:limLow>
                        </m:fName>
                        <m:e>
                          <m:d>
                            <m:dPr>
                              <m:ctrlPr>
                                <a:rPr lang="en-US" altLang="ko-KR" sz="200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altLang="ko-KR" sz="20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endChr m:val="|"/>
                                      <m:ctrlPr>
                                        <a:rPr lang="en-US" altLang="ko-KR" sz="2000" i="1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ko-KR" sz="200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ko-KR" sz="2000" b="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−2</m:t>
                                          </m:r>
                                        </m:num>
                                        <m:den>
                                          <m:r>
                                            <a:rPr lang="en-US" altLang="ko-KR" sz="20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7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altLang="ko-KR" sz="200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ko-KR" sz="2000" b="0" i="1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ko-KR" sz="20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5</m:t>
                                              </m:r>
                                            </m:sup>
                                          </m:sSup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altLang="ko-KR" sz="20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en-US" altLang="ko-KR" sz="20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=</m:t>
                                  </m:r>
                                  <m:r>
                                    <a:rPr lang="en-US" altLang="ko-KR" sz="20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𝑡</m:t>
                                  </m:r>
                                </m:sub>
                              </m:sSub>
                              <m:r>
                                <a:rPr lang="en-US" altLang="ko-KR" sz="2000" b="0" i="1" smtClean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altLang="ko-KR" sz="200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endChr m:val="|"/>
                                      <m:ctrlPr>
                                        <a:rPr lang="en-US" altLang="ko-KR" sz="2000" i="1" smtClean="0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ko-KR" sz="2000" i="1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ko-KR" sz="20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−2</m:t>
                                          </m:r>
                                        </m:num>
                                        <m:den>
                                          <m:r>
                                            <a:rPr lang="en-US" altLang="ko-KR" sz="2000" b="0" i="1" smtClean="0">
                                              <a:solidFill>
                                                <a:srgbClr val="6600CC"/>
                                              </a:solidFill>
                                              <a:latin typeface="Cambria Math"/>
                                            </a:rPr>
                                            <m:t>7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altLang="ko-KR" sz="200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en-US" altLang="ko-KR" sz="20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𝑥</m:t>
                                              </m:r>
                                            </m:e>
                                            <m:sup>
                                              <m:r>
                                                <a:rPr lang="en-US" altLang="ko-KR" sz="2000" b="0" i="1" smtClean="0">
                                                  <a:solidFill>
                                                    <a:srgbClr val="6600CC"/>
                                                  </a:solidFill>
                                                  <a:latin typeface="Cambria Math"/>
                                                </a:rPr>
                                                <m:t>5</m:t>
                                              </m:r>
                                            </m:sup>
                                          </m:sSup>
                                        </m:den>
                                      </m:f>
                                    </m:e>
                                  </m:d>
                                </m:e>
                                <m:sub>
                                  <m:r>
                                    <a:rPr lang="en-US" altLang="ko-KR" sz="20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en-US" altLang="ko-KR" sz="2000" b="0" i="1" smtClean="0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=2</m:t>
                                  </m:r>
                                </m:sub>
                              </m:sSub>
                            </m:e>
                          </m:d>
                        </m:e>
                      </m:func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112</m:t>
                          </m:r>
                        </m:den>
                      </m:f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US" altLang="ko-KR" sz="2000" i="1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ko-KR" altLang="en-US" sz="2000" dirty="0" smtClean="0">
                    <a:solidFill>
                      <a:srgbClr val="6600CC"/>
                    </a:solidFill>
                    <a:latin typeface="Cambria Math"/>
                  </a:rPr>
                  <a:t>평균</a:t>
                </a:r>
                <a:r>
                  <a:rPr lang="en-US" altLang="ko-KR" sz="2000" dirty="0" smtClean="0">
                    <a:solidFill>
                      <a:srgbClr val="6600CC"/>
                    </a:solidFill>
                    <a:latin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2000" b="0" i="0" smtClean="0">
                        <a:solidFill>
                          <a:srgbClr val="6600CC"/>
                        </a:solidFill>
                        <a:latin typeface="Cambria Math"/>
                      </a:rPr>
                      <m:t>= </m:t>
                    </m:r>
                    <m:nary>
                      <m:naryPr>
                        <m:ctrlPr>
                          <a:rPr lang="en-US" altLang="ko-KR" sz="20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0</m:t>
                        </m:r>
                      </m:sub>
                      <m:sup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1</m:t>
                        </m:r>
                      </m:sup>
                      <m:e>
                        <m:r>
                          <a:rPr lang="en-US" altLang="ko-KR" sz="2000" b="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𝑥</m:t>
                        </m:r>
                        <m:f>
                          <m:fPr>
                            <m:ctrlPr>
                              <a:rPr lang="en-US" altLang="ko-KR" sz="2000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10</m:t>
                            </m:r>
                            <m:r>
                              <a:rPr lang="en-US" altLang="ko-KR" sz="2000" b="0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7</m:t>
                            </m:r>
                          </m:den>
                        </m:f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𝑑𝑥</m:t>
                        </m:r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+</m:t>
                        </m:r>
                        <m:nary>
                          <m:naryPr>
                            <m:ctrlPr>
                              <a:rPr lang="en-US" altLang="ko-KR" sz="200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naryPr>
                          <m:sub>
                            <m:r>
                              <m:rPr>
                                <m:brk m:alnAt="23"/>
                              </m:rP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/>
                              </a:rPr>
                              <m:t>∞</m:t>
                            </m:r>
                          </m:sup>
                          <m:e>
                            <m:r>
                              <a:rPr lang="en-US" altLang="ko-KR" sz="2000" b="0" i="1" smtClean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𝑥</m:t>
                            </m:r>
                            <m:f>
                              <m:fPr>
                                <m:ctrlPr>
                                  <a:rPr lang="en-US" altLang="ko-KR" sz="200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ko-KR" sz="20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10</m:t>
                                </m:r>
                              </m:num>
                              <m:den>
                                <m:r>
                                  <a:rPr lang="en-US" altLang="ko-KR" sz="20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7</m:t>
                                </m:r>
                                <m:sSup>
                                  <m:sSupPr>
                                    <m:ctrlPr>
                                      <a:rPr lang="en-US" altLang="ko-KR" sz="2000" i="1" smtClean="0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sz="2000" b="0" i="1" smtClean="0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  <m:t>𝑥</m:t>
                                    </m:r>
                                  </m:e>
                                  <m:sup>
                                    <m:r>
                                      <a:rPr lang="en-US" altLang="ko-KR" sz="2000" b="0" i="1" smtClean="0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  <m:t>6</m:t>
                                    </m:r>
                                  </m:sup>
                                </m:sSup>
                              </m:den>
                            </m:f>
                            <m: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𝑑𝑥</m:t>
                            </m:r>
                            <m:r>
                              <a:rPr lang="en-US" altLang="ko-KR" sz="2000" b="0" i="1" smtClean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= </m:t>
                            </m:r>
                            <m:f>
                              <m:fPr>
                                <m:ctrlPr>
                                  <a:rPr lang="en-US" altLang="ko-KR" sz="200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fPr>
                              <m:num>
                                <m:r>
                                  <a:rPr lang="en-US" altLang="ko-KR" sz="20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10</m:t>
                                </m:r>
                              </m:num>
                              <m:den>
                                <m:r>
                                  <a:rPr lang="en-US" altLang="ko-KR" sz="2000" b="0" i="1" smtClean="0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21</m:t>
                                </m:r>
                              </m:den>
                            </m:f>
                          </m:e>
                        </m:nary>
                      </m:e>
                    </m:nary>
                    <m:r>
                      <a:rPr lang="en-US" altLang="ko-KR" sz="2000" b="0" i="1" smtClean="0">
                        <a:solidFill>
                          <a:srgbClr val="6600CC"/>
                        </a:solidFill>
                        <a:latin typeface="Cambria Math"/>
                      </a:rPr>
                      <m:t>+</m:t>
                    </m:r>
                    <m:func>
                      <m:funcPr>
                        <m:ctrlPr>
                          <a:rPr lang="en-US" altLang="ko-KR" sz="2000" i="1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2000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2000" b="0" i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lim</m:t>
                            </m:r>
                          </m:e>
                          <m:lim>
                            <m:r>
                              <m:rPr>
                                <m:sty m:val="p"/>
                              </m:rPr>
                              <a:rPr lang="en-US" altLang="ko-KR" sz="2000" b="0" i="0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t</m:t>
                            </m:r>
                            <m:r>
                              <a:rPr lang="en-US" altLang="ko-KR" sz="2000" b="0" i="0">
                                <a:solidFill>
                                  <a:srgbClr val="6600CC"/>
                                </a:solidFill>
                                <a:latin typeface="Cambria Math"/>
                                <a:ea typeface="Cambria Math"/>
                              </a:rPr>
                              <m:t>→∞</m:t>
                            </m:r>
                          </m:lim>
                        </m:limLow>
                      </m:fName>
                      <m:e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  <a:ea typeface="Cambria Math"/>
                          </a:rPr>
                          <m:t> </m:t>
                        </m:r>
                        <m:d>
                          <m:dPr>
                            <m:ctrlPr>
                              <a:rPr lang="en-US" altLang="ko-KR" sz="2000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ko-KR" sz="200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d>
                                  <m:dPr>
                                    <m:begChr m:val=""/>
                                    <m:endChr m:val="|"/>
                                    <m:ctrlPr>
                                      <a:rPr lang="en-US" altLang="ko-KR" sz="2000" i="1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altLang="ko-KR" sz="2000" i="1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altLang="ko-KR" sz="2000" b="0" i="1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−</m:t>
                                        </m:r>
                                        <m:r>
                                          <a:rPr lang="en-US" altLang="ko-KR" sz="2000" b="0" i="1" smtClean="0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5</m:t>
                                        </m:r>
                                      </m:num>
                                      <m:den>
                                        <m:r>
                                          <a:rPr lang="en-US" altLang="ko-KR" sz="2000" b="0" i="1" smtClean="0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14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ko-KR" sz="2000" i="1" smtClean="0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ko-KR" sz="2000" b="0" i="1" smtClean="0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ko-KR" sz="2000" b="0" i="1" smtClean="0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  <m:t>4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  <m:sub>
                                <m:r>
                                  <a:rPr lang="en-US" altLang="ko-KR" sz="2000" b="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US" altLang="ko-KR" sz="2000" b="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=</m:t>
                                </m:r>
                                <m:r>
                                  <a:rPr lang="en-US" altLang="ko-KR" sz="2000" b="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n-US" altLang="ko-KR" sz="2000" b="0" i="1">
                                <a:solidFill>
                                  <a:srgbClr val="6600CC"/>
                                </a:solidFill>
                                <a:latin typeface="Cambria Math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sz="200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</m:ctrlPr>
                              </m:sSubPr>
                              <m:e>
                                <m:d>
                                  <m:dPr>
                                    <m:begChr m:val=""/>
                                    <m:endChr m:val="|"/>
                                    <m:ctrlPr>
                                      <a:rPr lang="en-US" altLang="ko-KR" sz="2000" i="1">
                                        <a:solidFill>
                                          <a:srgbClr val="6600CC"/>
                                        </a:solidFill>
                                        <a:latin typeface="Cambria Math"/>
                                      </a:rPr>
                                    </m:ctrlPr>
                                  </m:dPr>
                                  <m:e>
                                    <m:f>
                                      <m:fPr>
                                        <m:ctrlPr>
                                          <a:rPr lang="en-US" altLang="ko-KR" sz="2000" i="1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a:rPr lang="en-US" altLang="ko-KR" sz="2000" b="0" i="1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−</m:t>
                                        </m:r>
                                        <m:r>
                                          <a:rPr lang="en-US" altLang="ko-KR" sz="2000" b="0" i="1" smtClean="0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5</m:t>
                                        </m:r>
                                      </m:num>
                                      <m:den>
                                        <m:r>
                                          <a:rPr lang="en-US" altLang="ko-KR" sz="2000" b="0" i="1" smtClean="0">
                                            <a:solidFill>
                                              <a:srgbClr val="6600CC"/>
                                            </a:solidFill>
                                            <a:latin typeface="Cambria Math"/>
                                          </a:rPr>
                                          <m:t>14</m:t>
                                        </m:r>
                                        <m:sSup>
                                          <m:sSupPr>
                                            <m:ctrlPr>
                                              <a:rPr lang="en-US" altLang="ko-KR" sz="2000" i="1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</m:ctrlPr>
                                          </m:sSupPr>
                                          <m:e>
                                            <m:r>
                                              <a:rPr lang="en-US" altLang="ko-KR" sz="2000" b="0" i="1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  <m:t>𝑥</m:t>
                                            </m:r>
                                          </m:e>
                                          <m:sup>
                                            <m:r>
                                              <a:rPr lang="en-US" altLang="ko-KR" sz="2000" b="0" i="1" smtClean="0">
                                                <a:solidFill>
                                                  <a:srgbClr val="6600CC"/>
                                                </a:solidFill>
                                                <a:latin typeface="Cambria Math"/>
                                              </a:rPr>
                                              <m:t>4</m:t>
                                            </m:r>
                                          </m:sup>
                                        </m:sSup>
                                      </m:den>
                                    </m:f>
                                  </m:e>
                                </m:d>
                              </m:e>
                              <m:sub>
                                <m:r>
                                  <a:rPr lang="en-US" altLang="ko-KR" sz="2000" b="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𝑥</m:t>
                                </m:r>
                                <m:r>
                                  <a:rPr lang="en-US" altLang="ko-KR" sz="2000" b="0" i="1">
                                    <a:solidFill>
                                      <a:srgbClr val="6600CC"/>
                                    </a:solidFill>
                                    <a:latin typeface="Cambria Math"/>
                                  </a:rPr>
                                  <m:t>=1</m:t>
                                </m:r>
                              </m:sub>
                            </m:sSub>
                          </m:e>
                        </m:d>
                      </m:e>
                    </m:func>
                    <m:r>
                      <a:rPr lang="en-US" altLang="ko-KR" sz="2000" b="0" i="1">
                        <a:solidFill>
                          <a:srgbClr val="6600CC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altLang="ko-KR" sz="200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en-US" altLang="ko-KR" sz="2000" b="0" i="1" smtClean="0">
                            <a:solidFill>
                              <a:srgbClr val="6600CC"/>
                            </a:solidFill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endParaRPr lang="en-US" altLang="ko-KR" sz="2000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ko-KR" altLang="en-US" sz="2000" dirty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표준편차</m:t>
                          </m:r>
                        </m:e>
                        <m:sup>
                          <m:r>
                            <a:rPr lang="en-US" altLang="ko-KR" sz="2000" b="0" i="0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altLang="ko-KR" sz="2000" b="0">
                          <a:solidFill>
                            <a:srgbClr val="6600CC"/>
                          </a:solidFill>
                          <a:latin typeface="Cambria Math"/>
                        </a:rPr>
                        <m:t>= </m:t>
                      </m:r>
                      <m:nary>
                        <m:naryPr>
                          <m:ctrlPr>
                            <a:rPr lang="en-US" altLang="ko-KR" sz="200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0</m:t>
                          </m:r>
                        </m:sub>
                        <m:sup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1</m:t>
                          </m:r>
                        </m:sup>
                        <m:e>
                          <m:sSup>
                            <m:sSupPr>
                              <m:ctrlPr>
                                <a:rPr lang="en-US" altLang="ko-KR" sz="20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altLang="ko-KR" sz="2000" b="0" i="1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altLang="ko-KR" sz="20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f>
                            <m:fPr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10</m:t>
                              </m:r>
                              <m: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7</m:t>
                              </m:r>
                            </m:den>
                          </m:f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𝑑𝑥</m:t>
                          </m:r>
                          <m:r>
                            <a:rPr lang="en-US" altLang="ko-KR" sz="2000" b="0" i="1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+</m:t>
                          </m:r>
                          <m:nary>
                            <m:naryPr>
                              <m:ctrlPr>
                                <a:rPr lang="en-US" altLang="ko-KR" sz="200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  <a:ea typeface="Cambria Math"/>
                                </a:rPr>
                                <m:t>∞</m:t>
                              </m:r>
                            </m:sup>
                            <m:e>
                              <m:sSup>
                                <m:sSupPr>
                                  <m:ctrlPr>
                                    <a:rPr lang="en-US" altLang="ko-KR" sz="2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altLang="ko-KR" sz="2000" b="0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en-US" altLang="ko-KR" sz="20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f>
                                <m:fPr>
                                  <m:ctrlPr>
                                    <a:rPr lang="en-US" altLang="ko-KR" sz="200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sz="20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altLang="ko-KR" sz="2000" b="0" i="1">
                                      <a:solidFill>
                                        <a:srgbClr val="6600CC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  <m:sSup>
                                    <m:sSupPr>
                                      <m:ctrlPr>
                                        <a:rPr lang="en-US" altLang="ko-KR" sz="2000" i="1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sz="2000" b="0" i="1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sz="2000" b="0" i="1">
                                          <a:solidFill>
                                            <a:srgbClr val="6600CC"/>
                                          </a:solidFill>
                                          <a:latin typeface="Cambria Math"/>
                                        </a:rPr>
                                        <m:t>6</m:t>
                                      </m:r>
                                    </m:sup>
                                  </m:sSup>
                                </m:den>
                              </m:f>
                              <m:r>
                                <a:rPr lang="en-US" altLang="ko-KR" sz="2000" b="0" i="1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𝑑𝑥</m:t>
                              </m:r>
                              <m:r>
                                <a:rPr lang="en-US" altLang="ko-KR" sz="20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altLang="ko-KR" sz="200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n-US" altLang="ko-KR" sz="2000" i="1" smtClean="0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en-US" altLang="ko-KR" sz="200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en-US" altLang="ko-KR" sz="2000" b="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/>
                                            </a:rPr>
                                            <m:t>5</m:t>
                                          </m:r>
                                        </m:num>
                                        <m:den>
                                          <m:r>
                                            <a:rPr lang="en-US" altLang="ko-KR" sz="2000" b="0" i="1" smtClean="0">
                                              <a:solidFill>
                                                <a:srgbClr val="FF0000"/>
                                              </a:solidFill>
                                              <a:latin typeface="Cambria Math"/>
                                            </a:rPr>
                                            <m:t>6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en-US" altLang="ko-KR" sz="2000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nary>
                        </m:e>
                      </m:nary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altLang="ko-KR" sz="200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altLang="ko-KR" sz="2000" b="0" i="1" smtClean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36</m:t>
                          </m:r>
                        </m:den>
                      </m:f>
                      <m:r>
                        <m:rPr>
                          <m:nor/>
                        </m:rPr>
                        <a:rPr lang="en-US" altLang="ko-KR" sz="2000" i="0" smtClean="0">
                          <a:solidFill>
                            <a:srgbClr val="6600CC"/>
                          </a:solidFill>
                          <a:latin typeface="Cambria Math"/>
                        </a:rPr>
                        <m:t>      </m:t>
                      </m:r>
                      <m:r>
                        <a:rPr lang="en-US" altLang="ko-KR" sz="2000" b="0" i="1" smtClean="0">
                          <a:solidFill>
                            <a:srgbClr val="6600CC"/>
                          </a:solidFill>
                          <a:latin typeface="Cambria Math"/>
                          <a:ea typeface="Cambria Math"/>
                        </a:rPr>
                        <m:t>∴</m:t>
                      </m:r>
                      <m:r>
                        <m:rPr>
                          <m:nor/>
                        </m:rPr>
                        <a:rPr lang="ko-KR" altLang="en-US" sz="2000" dirty="0">
                          <a:solidFill>
                            <a:srgbClr val="6600CC"/>
                          </a:solidFill>
                          <a:latin typeface="Cambria Math"/>
                        </a:rPr>
                        <m:t>표준편차</m:t>
                      </m:r>
                      <m:r>
                        <a:rPr lang="en-US" altLang="ko-KR" sz="2000" b="0" i="1" dirty="0">
                          <a:solidFill>
                            <a:srgbClr val="6600CC"/>
                          </a:solidFill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altLang="ko-KR" sz="2000" i="1" dirty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en-US" altLang="ko-KR" sz="2000" i="1" dirty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altLang="ko-KR" sz="2000" b="0" i="1" dirty="0">
                                  <a:solidFill>
                                    <a:srgbClr val="6600CC"/>
                                  </a:solidFill>
                                  <a:latin typeface="Cambria Math"/>
                                </a:rPr>
                                <m:t>5</m:t>
                              </m:r>
                            </m:e>
                          </m:rad>
                        </m:num>
                        <m:den>
                          <m:r>
                            <a:rPr lang="en-US" altLang="ko-KR" sz="2000" b="0" i="1" dirty="0">
                              <a:solidFill>
                                <a:srgbClr val="6600CC"/>
                              </a:solidFill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US" altLang="ko-KR" sz="2000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altLang="ko-KR" sz="2000" dirty="0">
                    <a:solidFill>
                      <a:srgbClr val="6600CC"/>
                    </a:solidFill>
                    <a:latin typeface="Cambria Math"/>
                  </a:rPr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altLang="ko-KR" sz="2000" dirty="0" smtClean="0">
                  <a:solidFill>
                    <a:srgbClr val="6600CC"/>
                  </a:solidFill>
                  <a:latin typeface="Cambria Math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altLang="ko-KR" sz="2800" dirty="0"/>
              </a:p>
              <a:p>
                <a:pPr marL="0" indent="0">
                  <a:buNone/>
                </a:pPr>
                <a:endParaRPr lang="en-US" altLang="ko-KR" b="1" dirty="0">
                  <a:solidFill>
                    <a:srgbClr val="6600CC"/>
                  </a:solidFill>
                </a:endParaRPr>
              </a:p>
              <a:p>
                <a:pPr marL="0" indent="0">
                  <a:buNone/>
                </a:pP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5247" y="2816933"/>
                <a:ext cx="8776753" cy="3384376"/>
              </a:xfrm>
              <a:blipFill rotWithShape="1">
                <a:blip r:embed="rId2"/>
                <a:stretch>
                  <a:fillRect l="-76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7504" y="908720"/>
                <a:ext cx="8964995" cy="1640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ko-KR" i="1" smtClean="0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"/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altLang="ko-KR" i="1">
                                <a:solidFill>
                                  <a:schemeClr val="tx1"/>
                                </a:solidFill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f>
                                <m:f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</m:den>
                              </m:f>
                            </m:e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(0≤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≤1)</m:t>
                              </m:r>
                            </m:e>
                          </m:mr>
                          <m:mr>
                            <m:e>
                              <m:f>
                                <m:fPr>
                                  <m:ctrlP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10</m:t>
                                  </m:r>
                                </m:num>
                                <m:den>
                                  <m:r>
                                    <a:rPr lang="en-US" altLang="ko-KR" i="1">
                                      <a:solidFill>
                                        <a:schemeClr val="tx1"/>
                                      </a:solidFill>
                                      <a:latin typeface="Cambria Math"/>
                                    </a:rPr>
                                    <m:t>7</m:t>
                                  </m:r>
                                  <m:sSup>
                                    <m:sSupPr>
                                      <m:ctrlP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en-US" altLang="ko-KR" i="1">
                                          <a:solidFill>
                                            <a:schemeClr val="tx1"/>
                                          </a:solidFill>
                                          <a:latin typeface="Cambria Math"/>
                                        </a:rPr>
                                        <m:t>6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  <m:e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(1&lt;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altLang="ko-KR" i="1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)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이고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연속확률변수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𝑋</m:t>
                    </m:r>
                  </m:oMath>
                </a14:m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 확률밀도함수가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𝑔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𝑥</m:t>
                        </m:r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일</a:t>
                </a:r>
                <a:r>
                  <a:rPr lang="en-US" altLang="ko-KR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</a:t>
                </a:r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때 </a:t>
                </a:r>
                <a:r>
                  <a:rPr lang="ko-KR" altLang="en-US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확률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  <m:t>2&lt;</m:t>
                        </m:r>
                        <m:r>
                          <a:rPr lang="en-US" altLang="ko-KR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𝑋</m:t>
                        </m:r>
                      </m:e>
                    </m:d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  <m:r>
                      <a:rPr lang="en-US" altLang="ko-KR">
                        <a:solidFill>
                          <a:schemeClr val="tx1"/>
                        </a:solidFill>
                        <a:latin typeface="Cambria Math"/>
                      </a:rPr>
                      <m:t>,</m:t>
                    </m:r>
                  </m:oMath>
                </a14:m>
                <a:r>
                  <a:rPr lang="en-US" altLang="ko-KR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𝑋</m:t>
                    </m:r>
                    <m:r>
                      <a:rPr lang="en-US" altLang="ko-KR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의 평균과</a:t>
                </a:r>
                <a:r>
                  <a:rPr lang="en-US" altLang="ko-KR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  </a:t>
                </a:r>
                <a:r>
                  <a:rPr lang="ko-KR" altLang="en-US" dirty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표준편차를 구하여라</a:t>
                </a:r>
                <a:r>
                  <a:rPr lang="en-US" altLang="ko-KR" dirty="0" smtClean="0">
                    <a:solidFill>
                      <a:schemeClr val="tx1"/>
                    </a:solidFill>
                    <a:latin typeface="함초롬바탕" panose="02030504000101010101" pitchFamily="18" charset="-127"/>
                    <a:ea typeface="함초롬바탕" panose="02030504000101010101" pitchFamily="18" charset="-127"/>
                    <a:cs typeface="함초롬바탕" panose="02030504000101010101" pitchFamily="18" charset="-127"/>
                  </a:rPr>
                  <a:t>.</a:t>
                </a:r>
                <a:endParaRPr lang="ko-KR" altLang="en-US" dirty="0">
                  <a:solidFill>
                    <a:schemeClr val="tx1"/>
                  </a:solidFill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908720"/>
                <a:ext cx="8964995" cy="1640770"/>
              </a:xfrm>
              <a:prstGeom prst="rect">
                <a:avLst/>
              </a:prstGeom>
              <a:blipFill rotWithShape="1">
                <a:blip r:embed="rId3"/>
                <a:stretch>
                  <a:fillRect l="-204" r="-884" b="-780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0710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6514F9-9425-4E79-87EA-09385767DBE9}" type="slidenum">
              <a:rPr lang="ko-KR" altLang="en-US" smtClean="0"/>
              <a:pPr/>
              <a:t>23</a:t>
            </a:fld>
            <a:endParaRPr lang="en-US" altLang="ko-KR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5" y="6483517"/>
            <a:ext cx="1363449" cy="276272"/>
          </a:xfrm>
          <a:prstGeom prst="rect">
            <a:avLst/>
          </a:prstGeom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gray">
          <a:xfrm>
            <a:off x="1676400" y="2667000"/>
            <a:ext cx="5715000" cy="8382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altLang="ko-KR" sz="3600" b="1" kern="10" dirty="0">
                <a:ln w="381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Good Luck!</a:t>
            </a:r>
            <a:endParaRPr lang="ko-KR" altLang="en-US" sz="3600" b="1" kern="10" dirty="0">
              <a:ln w="381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hlink"/>
                  </a:gs>
                </a:gsLst>
                <a:lin ang="0" scaled="1"/>
              </a:gra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6920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057tgp_green_business_v2">
  <a:themeElements>
    <a:clrScheme name="057tgp_green_business_v2 2">
      <a:dk1>
        <a:srgbClr val="0F5D67"/>
      </a:dk1>
      <a:lt1>
        <a:srgbClr val="FFFFFF"/>
      </a:lt1>
      <a:dk2>
        <a:srgbClr val="05935D"/>
      </a:dk2>
      <a:lt2>
        <a:srgbClr val="B2B2B2"/>
      </a:lt2>
      <a:accent1>
        <a:srgbClr val="C8E0B0"/>
      </a:accent1>
      <a:accent2>
        <a:srgbClr val="99CC00"/>
      </a:accent2>
      <a:accent3>
        <a:srgbClr val="FFFFFF"/>
      </a:accent3>
      <a:accent4>
        <a:srgbClr val="0B4E57"/>
      </a:accent4>
      <a:accent5>
        <a:srgbClr val="E0EDD4"/>
      </a:accent5>
      <a:accent6>
        <a:srgbClr val="8AB900"/>
      </a:accent6>
      <a:hlink>
        <a:srgbClr val="69AAB1"/>
      </a:hlink>
      <a:folHlink>
        <a:srgbClr val="326E5D"/>
      </a:folHlink>
    </a:clrScheme>
    <a:fontScheme name="057tgp_green_business_v2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24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Verdana" pitchFamily="34" charset="0"/>
            <a:ea typeface="굴림" pitchFamily="50" charset="-127"/>
          </a:defRPr>
        </a:defPPr>
      </a:lstStyle>
    </a:lnDef>
  </a:objectDefaults>
  <a:extraClrSchemeLst>
    <a:extraClrScheme>
      <a:clrScheme name="057tgp_green_business_v2 1">
        <a:dk1>
          <a:srgbClr val="003399"/>
        </a:dk1>
        <a:lt1>
          <a:srgbClr val="FFFFFF"/>
        </a:lt1>
        <a:dk2>
          <a:srgbClr val="148FCC"/>
        </a:dk2>
        <a:lt2>
          <a:srgbClr val="B2B2B2"/>
        </a:lt2>
        <a:accent1>
          <a:srgbClr val="96DAF2"/>
        </a:accent1>
        <a:accent2>
          <a:srgbClr val="D98E5B"/>
        </a:accent2>
        <a:accent3>
          <a:srgbClr val="FFFFFF"/>
        </a:accent3>
        <a:accent4>
          <a:srgbClr val="002A82"/>
        </a:accent4>
        <a:accent5>
          <a:srgbClr val="C9EAF7"/>
        </a:accent5>
        <a:accent6>
          <a:srgbClr val="C48052"/>
        </a:accent6>
        <a:hlink>
          <a:srgbClr val="6847D3"/>
        </a:hlink>
        <a:folHlink>
          <a:srgbClr val="00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7tgp_green_business_v2 2">
        <a:dk1>
          <a:srgbClr val="0F5D67"/>
        </a:dk1>
        <a:lt1>
          <a:srgbClr val="FFFFFF"/>
        </a:lt1>
        <a:dk2>
          <a:srgbClr val="05935D"/>
        </a:dk2>
        <a:lt2>
          <a:srgbClr val="B2B2B2"/>
        </a:lt2>
        <a:accent1>
          <a:srgbClr val="C8E0B0"/>
        </a:accent1>
        <a:accent2>
          <a:srgbClr val="99CC00"/>
        </a:accent2>
        <a:accent3>
          <a:srgbClr val="FFFFFF"/>
        </a:accent3>
        <a:accent4>
          <a:srgbClr val="0B4E57"/>
        </a:accent4>
        <a:accent5>
          <a:srgbClr val="E0EDD4"/>
        </a:accent5>
        <a:accent6>
          <a:srgbClr val="8AB900"/>
        </a:accent6>
        <a:hlink>
          <a:srgbClr val="69AAB1"/>
        </a:hlink>
        <a:folHlink>
          <a:srgbClr val="326E5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57tgp_green_business_v2 3">
        <a:dk1>
          <a:srgbClr val="003399"/>
        </a:dk1>
        <a:lt1>
          <a:srgbClr val="FFFFFF"/>
        </a:lt1>
        <a:dk2>
          <a:srgbClr val="6640DE"/>
        </a:dk2>
        <a:lt2>
          <a:srgbClr val="B2B2B2"/>
        </a:lt2>
        <a:accent1>
          <a:srgbClr val="CCAEEE"/>
        </a:accent1>
        <a:accent2>
          <a:srgbClr val="E26052"/>
        </a:accent2>
        <a:accent3>
          <a:srgbClr val="FFFFFF"/>
        </a:accent3>
        <a:accent4>
          <a:srgbClr val="002A82"/>
        </a:accent4>
        <a:accent5>
          <a:srgbClr val="E2D3F5"/>
        </a:accent5>
        <a:accent6>
          <a:srgbClr val="CD5649"/>
        </a:accent6>
        <a:hlink>
          <a:srgbClr val="3FA3DB"/>
        </a:hlink>
        <a:folHlink>
          <a:srgbClr val="2C98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057tgp_green_business_v2 2">
    <a:dk1>
      <a:srgbClr val="0F5D67"/>
    </a:dk1>
    <a:lt1>
      <a:srgbClr val="FFFFFF"/>
    </a:lt1>
    <a:dk2>
      <a:srgbClr val="05935D"/>
    </a:dk2>
    <a:lt2>
      <a:srgbClr val="B2B2B2"/>
    </a:lt2>
    <a:accent1>
      <a:srgbClr val="C8E0B0"/>
    </a:accent1>
    <a:accent2>
      <a:srgbClr val="99CC00"/>
    </a:accent2>
    <a:accent3>
      <a:srgbClr val="FFFFFF"/>
    </a:accent3>
    <a:accent4>
      <a:srgbClr val="0B4E57"/>
    </a:accent4>
    <a:accent5>
      <a:srgbClr val="E0EDD4"/>
    </a:accent5>
    <a:accent6>
      <a:srgbClr val="8AB900"/>
    </a:accent6>
    <a:hlink>
      <a:srgbClr val="69AAB1"/>
    </a:hlink>
    <a:folHlink>
      <a:srgbClr val="326E5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9422</TotalTime>
  <Words>2533</Words>
  <Application>Microsoft Office PowerPoint</Application>
  <PresentationFormat>화면 슬라이드 쇼(4:3)</PresentationFormat>
  <Paragraphs>207</Paragraphs>
  <Slides>23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057tgp_green_business_v2</vt:lpstr>
      <vt:lpstr>경우의수와 확률 </vt:lpstr>
      <vt:lpstr>  차  례</vt:lpstr>
      <vt:lpstr>Pascal의 삼각형</vt:lpstr>
      <vt:lpstr>Pascal의 삼각형 (이항계수)</vt:lpstr>
      <vt:lpstr>이항계수</vt:lpstr>
      <vt:lpstr>이항계수 </vt:lpstr>
      <vt:lpstr>세기 (counting)</vt:lpstr>
      <vt:lpstr>세기 (counting)</vt:lpstr>
      <vt:lpstr>예 제</vt:lpstr>
      <vt:lpstr>예 제</vt:lpstr>
      <vt:lpstr>예 제</vt:lpstr>
      <vt:lpstr>확 률</vt:lpstr>
      <vt:lpstr>확 률</vt:lpstr>
      <vt:lpstr>확 률</vt:lpstr>
      <vt:lpstr>조건부 확률</vt:lpstr>
      <vt:lpstr>조건부 확률(예제)</vt:lpstr>
      <vt:lpstr>확률 변수</vt:lpstr>
      <vt:lpstr>확률 분포</vt:lpstr>
      <vt:lpstr>확률밀도함수(연속확률분포)</vt:lpstr>
      <vt:lpstr>확률밀도함수(연속확률분포)</vt:lpstr>
      <vt:lpstr>예 제 </vt:lpstr>
      <vt:lpstr>예 제 </vt:lpstr>
      <vt:lpstr>PowerPoint 프레젠테이션</vt:lpstr>
    </vt:vector>
  </TitlesOfParts>
  <Company>아주대학교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chosj</dc:creator>
  <cp:lastModifiedBy>ajou</cp:lastModifiedBy>
  <cp:revision>693</cp:revision>
  <cp:lastPrinted>2015-07-24T10:57:48Z</cp:lastPrinted>
  <dcterms:created xsi:type="dcterms:W3CDTF">2005-09-21T03:38:13Z</dcterms:created>
  <dcterms:modified xsi:type="dcterms:W3CDTF">2016-07-23T00:02:00Z</dcterms:modified>
</cp:coreProperties>
</file>