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6" r:id="rId2"/>
    <p:sldId id="339" r:id="rId3"/>
    <p:sldId id="279" r:id="rId4"/>
    <p:sldId id="304" r:id="rId5"/>
    <p:sldId id="305" r:id="rId6"/>
    <p:sldId id="306" r:id="rId7"/>
    <p:sldId id="307" r:id="rId8"/>
    <p:sldId id="308" r:id="rId9"/>
    <p:sldId id="313" r:id="rId10"/>
    <p:sldId id="314" r:id="rId11"/>
    <p:sldId id="315" r:id="rId12"/>
    <p:sldId id="316" r:id="rId13"/>
    <p:sldId id="317" r:id="rId14"/>
    <p:sldId id="318" r:id="rId15"/>
    <p:sldId id="319" r:id="rId16"/>
    <p:sldId id="281" r:id="rId17"/>
    <p:sldId id="320" r:id="rId18"/>
    <p:sldId id="321" r:id="rId19"/>
    <p:sldId id="322" r:id="rId20"/>
    <p:sldId id="323" r:id="rId21"/>
    <p:sldId id="324" r:id="rId22"/>
    <p:sldId id="325" r:id="rId23"/>
    <p:sldId id="329" r:id="rId24"/>
    <p:sldId id="330" r:id="rId25"/>
    <p:sldId id="282" r:id="rId26"/>
    <p:sldId id="331" r:id="rId27"/>
    <p:sldId id="332" r:id="rId28"/>
    <p:sldId id="333" r:id="rId29"/>
    <p:sldId id="302" r:id="rId30"/>
    <p:sldId id="326" r:id="rId31"/>
    <p:sldId id="334" r:id="rId32"/>
    <p:sldId id="335" r:id="rId33"/>
    <p:sldId id="336" r:id="rId34"/>
    <p:sldId id="337" r:id="rId35"/>
    <p:sldId id="338" r:id="rId36"/>
  </p:sldIdLst>
  <p:sldSz cx="12192000" cy="6858000"/>
  <p:notesSz cx="6858000" cy="9144000"/>
  <p:embeddedFontLst>
    <p:embeddedFont>
      <p:font typeface="Corbel" panose="020B0503020204020204" pitchFamily="34" charset="0"/>
      <p:regular r:id="rId37"/>
      <p:bold r:id="rId38"/>
      <p:italic r:id="rId39"/>
      <p:boldItalic r:id="rId40"/>
    </p:embeddedFont>
    <p:embeddedFont>
      <p:font typeface="나눔고딕 ExtraBold" panose="020D0904000000000000" pitchFamily="50" charset="-127"/>
      <p:bold r:id="rId41"/>
    </p:embeddedFont>
    <p:embeddedFont>
      <p:font typeface="KoPub돋움체 Bold" panose="02020603020101020101" pitchFamily="18" charset="-127"/>
      <p:regular r:id="rId42"/>
    </p:embeddedFont>
    <p:embeddedFont>
      <p:font typeface="맑은 고딕" panose="020B0503020000020004" pitchFamily="50" charset="-127"/>
      <p:regular r:id="rId43"/>
      <p:bold r:id="rId44"/>
    </p:embeddedFont>
    <p:embeddedFont>
      <p:font typeface="Yoon 윤고딕 520_TT" panose="020B0600000101010101" charset="-127"/>
      <p:regular r:id="rId45"/>
    </p:embeddedFont>
    <p:embeddedFont>
      <p:font typeface="a파도소리" panose="02020600000000000000" pitchFamily="18" charset="-127"/>
      <p:regular r:id="rId46"/>
    </p:embeddedFont>
    <p:embeddedFont>
      <p:font typeface="나눔고딕" panose="020D0604000000000000" pitchFamily="50" charset="-127"/>
      <p:regular r:id="rId47"/>
      <p:bold r:id="rId4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2123"/>
    <a:srgbClr val="FDA800"/>
    <a:srgbClr val="AF9061"/>
    <a:srgbClr val="F2281E"/>
    <a:srgbClr val="7AB5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67" autoAdjust="0"/>
    <p:restoredTop sz="98113" autoAdjust="0"/>
  </p:normalViewPr>
  <p:slideViewPr>
    <p:cSldViewPr>
      <p:cViewPr varScale="1">
        <p:scale>
          <a:sx n="109" d="100"/>
          <a:sy n="109" d="100"/>
        </p:scale>
        <p:origin x="78" y="91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font" Target="fonts/font11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8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7.fntdata"/><Relationship Id="rId48" Type="http://schemas.openxmlformats.org/officeDocument/2006/relationships/font" Target="fonts/font12.fntdata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20" Type="http://schemas.openxmlformats.org/officeDocument/2006/relationships/slide" Target="slides/slide19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02466-FE76-40E8-BE5D-598A609EDD2B}" type="datetimeFigureOut">
              <a:rPr lang="ko-KR" altLang="en-US" smtClean="0"/>
              <a:t>2018-02-20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B9E3-907B-4C9E-8669-48B8CFAF98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2922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38"/>
          <a:stretch/>
        </p:blipFill>
        <p:spPr>
          <a:xfrm>
            <a:off x="7579774" y="548680"/>
            <a:ext cx="7280020" cy="6623845"/>
          </a:xfrm>
          <a:prstGeom prst="rect">
            <a:avLst/>
          </a:prstGeom>
        </p:spPr>
      </p:pic>
      <p:cxnSp>
        <p:nvCxnSpPr>
          <p:cNvPr id="8" name="직선 연결선 7"/>
          <p:cNvCxnSpPr/>
          <p:nvPr userDrawn="1"/>
        </p:nvCxnSpPr>
        <p:spPr>
          <a:xfrm>
            <a:off x="693426" y="-371068"/>
            <a:ext cx="0" cy="7472476"/>
          </a:xfrm>
          <a:prstGeom prst="line">
            <a:avLst/>
          </a:prstGeom>
          <a:ln>
            <a:solidFill>
              <a:schemeClr val="bg1">
                <a:lumMod val="6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 flipH="1">
            <a:off x="693426" y="548680"/>
            <a:ext cx="11592000" cy="0"/>
          </a:xfrm>
          <a:prstGeom prst="line">
            <a:avLst/>
          </a:prstGeom>
          <a:ln>
            <a:solidFill>
              <a:schemeClr val="bg1">
                <a:lumMod val="6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/>
          <p:cNvSpPr/>
          <p:nvPr userDrawn="1"/>
        </p:nvSpPr>
        <p:spPr>
          <a:xfrm>
            <a:off x="576" y="886790"/>
            <a:ext cx="834325" cy="343501"/>
          </a:xfrm>
          <a:prstGeom prst="rect">
            <a:avLst/>
          </a:prstGeom>
          <a:solidFill>
            <a:srgbClr val="272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각 삼각형 10"/>
          <p:cNvSpPr/>
          <p:nvPr userDrawn="1"/>
        </p:nvSpPr>
        <p:spPr>
          <a:xfrm rot="5400000">
            <a:off x="712613" y="1216863"/>
            <a:ext cx="81142" cy="108000"/>
          </a:xfrm>
          <a:prstGeom prst="rt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133408" y="882386"/>
            <a:ext cx="5413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Yoon 윤고딕 520_TT" pitchFamily="18" charset="-127"/>
                <a:ea typeface="Yoon 윤고딕 520_TT" pitchFamily="18" charset="-127"/>
              </a:rPr>
              <a:t>01</a:t>
            </a:r>
          </a:p>
        </p:txBody>
      </p:sp>
      <p:sp>
        <p:nvSpPr>
          <p:cNvPr id="13" name="TextBox 12"/>
          <p:cNvSpPr txBox="1"/>
          <p:nvPr userDrawn="1"/>
        </p:nvSpPr>
        <p:spPr>
          <a:xfrm>
            <a:off x="117363" y="1340768"/>
            <a:ext cx="4503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Yoon 윤고딕 520_TT" pitchFamily="18" charset="-127"/>
                <a:ea typeface="Yoon 윤고딕 520_TT" pitchFamily="18" charset="-127"/>
              </a:rPr>
              <a:t>02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17363" y="1819563"/>
            <a:ext cx="4503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Yoon 윤고딕 520_TT" pitchFamily="18" charset="-127"/>
                <a:ea typeface="Yoon 윤고딕 520_TT" pitchFamily="18" charset="-127"/>
              </a:rPr>
              <a:t>03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7363" y="2298358"/>
            <a:ext cx="4503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Yoon 윤고딕 520_TT" pitchFamily="18" charset="-127"/>
                <a:ea typeface="Yoon 윤고딕 520_TT" pitchFamily="18" charset="-127"/>
              </a:rPr>
              <a:t>04</a:t>
            </a:r>
          </a:p>
        </p:txBody>
      </p:sp>
      <p:sp>
        <p:nvSpPr>
          <p:cNvPr id="17" name="갈매기형 수장 16"/>
          <p:cNvSpPr/>
          <p:nvPr userDrawn="1"/>
        </p:nvSpPr>
        <p:spPr>
          <a:xfrm>
            <a:off x="1203243" y="989834"/>
            <a:ext cx="140381" cy="154419"/>
          </a:xfrm>
          <a:prstGeom prst="chevron">
            <a:avLst/>
          </a:prstGeom>
          <a:solidFill>
            <a:srgbClr val="272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8" name="갈매기형 수장 17"/>
          <p:cNvSpPr/>
          <p:nvPr userDrawn="1"/>
        </p:nvSpPr>
        <p:spPr>
          <a:xfrm>
            <a:off x="1055592" y="989834"/>
            <a:ext cx="140381" cy="154419"/>
          </a:xfrm>
          <a:prstGeom prst="chevron">
            <a:avLst/>
          </a:prstGeom>
          <a:solidFill>
            <a:srgbClr val="272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 userDrawn="1"/>
        </p:nvSpPr>
        <p:spPr>
          <a:xfrm>
            <a:off x="576397" y="0"/>
            <a:ext cx="37689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dirty="0" smtClean="0"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훈민정음의 </a:t>
            </a:r>
            <a:r>
              <a:rPr lang="ko-KR" altLang="en-US" sz="2800" b="1" dirty="0"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창제 원리</a:t>
            </a:r>
          </a:p>
        </p:txBody>
      </p:sp>
    </p:spTree>
    <p:extLst>
      <p:ext uri="{BB962C8B-B14F-4D97-AF65-F5344CB8AC3E}">
        <p14:creationId xmlns:p14="http://schemas.microsoft.com/office/powerpoint/2010/main" val="26958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38"/>
          <a:stretch/>
        </p:blipFill>
        <p:spPr>
          <a:xfrm>
            <a:off x="7579774" y="548680"/>
            <a:ext cx="7280020" cy="6623845"/>
          </a:xfrm>
          <a:prstGeom prst="rect">
            <a:avLst/>
          </a:prstGeom>
        </p:spPr>
      </p:pic>
      <p:cxnSp>
        <p:nvCxnSpPr>
          <p:cNvPr id="8" name="직선 연결선 7"/>
          <p:cNvCxnSpPr/>
          <p:nvPr userDrawn="1"/>
        </p:nvCxnSpPr>
        <p:spPr>
          <a:xfrm>
            <a:off x="693426" y="-371068"/>
            <a:ext cx="0" cy="7472476"/>
          </a:xfrm>
          <a:prstGeom prst="line">
            <a:avLst/>
          </a:prstGeom>
          <a:ln>
            <a:solidFill>
              <a:schemeClr val="bg1">
                <a:lumMod val="6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 flipH="1">
            <a:off x="693426" y="548680"/>
            <a:ext cx="11592000" cy="0"/>
          </a:xfrm>
          <a:prstGeom prst="line">
            <a:avLst/>
          </a:prstGeom>
          <a:ln>
            <a:solidFill>
              <a:schemeClr val="bg1">
                <a:lumMod val="6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/>
          <p:cNvSpPr/>
          <p:nvPr userDrawn="1"/>
        </p:nvSpPr>
        <p:spPr>
          <a:xfrm>
            <a:off x="576" y="1340768"/>
            <a:ext cx="834325" cy="343501"/>
          </a:xfrm>
          <a:prstGeom prst="rect">
            <a:avLst/>
          </a:prstGeom>
          <a:solidFill>
            <a:srgbClr val="272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각 삼각형 10"/>
          <p:cNvSpPr/>
          <p:nvPr userDrawn="1"/>
        </p:nvSpPr>
        <p:spPr>
          <a:xfrm rot="5400000">
            <a:off x="712613" y="1670841"/>
            <a:ext cx="81142" cy="108000"/>
          </a:xfrm>
          <a:prstGeom prst="rt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117363" y="1340768"/>
            <a:ext cx="4503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Yoon 윤고딕 520_TT" pitchFamily="18" charset="-127"/>
                <a:ea typeface="Yoon 윤고딕 520_TT" pitchFamily="18" charset="-127"/>
              </a:rPr>
              <a:t>02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17363" y="1819563"/>
            <a:ext cx="4503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Yoon 윤고딕 520_TT" pitchFamily="18" charset="-127"/>
                <a:ea typeface="Yoon 윤고딕 520_TT" pitchFamily="18" charset="-127"/>
              </a:rPr>
              <a:t>03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7363" y="2298358"/>
            <a:ext cx="4503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Yoon 윤고딕 520_TT" pitchFamily="18" charset="-127"/>
                <a:ea typeface="Yoon 윤고딕 520_TT" pitchFamily="18" charset="-127"/>
              </a:rPr>
              <a:t>04</a:t>
            </a:r>
          </a:p>
        </p:txBody>
      </p:sp>
      <p:sp>
        <p:nvSpPr>
          <p:cNvPr id="17" name="갈매기형 수장 16"/>
          <p:cNvSpPr/>
          <p:nvPr userDrawn="1"/>
        </p:nvSpPr>
        <p:spPr>
          <a:xfrm>
            <a:off x="1203243" y="989834"/>
            <a:ext cx="140381" cy="154419"/>
          </a:xfrm>
          <a:prstGeom prst="chevron">
            <a:avLst/>
          </a:prstGeom>
          <a:solidFill>
            <a:srgbClr val="272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8" name="갈매기형 수장 17"/>
          <p:cNvSpPr/>
          <p:nvPr userDrawn="1"/>
        </p:nvSpPr>
        <p:spPr>
          <a:xfrm>
            <a:off x="1055592" y="989834"/>
            <a:ext cx="140381" cy="154419"/>
          </a:xfrm>
          <a:prstGeom prst="chevron">
            <a:avLst/>
          </a:prstGeom>
          <a:solidFill>
            <a:srgbClr val="272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 userDrawn="1"/>
        </p:nvSpPr>
        <p:spPr>
          <a:xfrm>
            <a:off x="727787" y="0"/>
            <a:ext cx="1620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dirty="0" err="1" smtClean="0"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어문규정</a:t>
            </a:r>
            <a:endParaRPr lang="ko-KR" altLang="en-US" sz="2800" b="1" dirty="0" smtClean="0"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  <a:solidFill>
                <a:srgbClr val="27212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119336" y="930206"/>
            <a:ext cx="4503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Yoon 윤고딕 520_TT" pitchFamily="18" charset="-127"/>
                <a:ea typeface="Yoon 윤고딕 520_TT" pitchFamily="18" charset="-127"/>
              </a:rPr>
              <a:t>01</a:t>
            </a:r>
            <a:endParaRPr lang="en-US" altLang="ko-KR" sz="1600" dirty="0">
              <a:ln>
                <a:solidFill>
                  <a:schemeClr val="tx1">
                    <a:alpha val="3000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Yoon 윤고딕 520_TT" pitchFamily="18" charset="-127"/>
              <a:ea typeface="Yoon 윤고딕 520_T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13395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38"/>
          <a:stretch/>
        </p:blipFill>
        <p:spPr>
          <a:xfrm>
            <a:off x="7579774" y="548680"/>
            <a:ext cx="7280020" cy="6623845"/>
          </a:xfrm>
          <a:prstGeom prst="rect">
            <a:avLst/>
          </a:prstGeom>
        </p:spPr>
      </p:pic>
      <p:cxnSp>
        <p:nvCxnSpPr>
          <p:cNvPr id="8" name="직선 연결선 7"/>
          <p:cNvCxnSpPr/>
          <p:nvPr userDrawn="1"/>
        </p:nvCxnSpPr>
        <p:spPr>
          <a:xfrm>
            <a:off x="693426" y="-371068"/>
            <a:ext cx="0" cy="7472476"/>
          </a:xfrm>
          <a:prstGeom prst="line">
            <a:avLst/>
          </a:prstGeom>
          <a:ln>
            <a:solidFill>
              <a:schemeClr val="bg1">
                <a:lumMod val="6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 flipH="1">
            <a:off x="693426" y="548680"/>
            <a:ext cx="11592000" cy="0"/>
          </a:xfrm>
          <a:prstGeom prst="line">
            <a:avLst/>
          </a:prstGeom>
          <a:ln>
            <a:solidFill>
              <a:schemeClr val="bg1">
                <a:lumMod val="6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/>
          <p:cNvSpPr/>
          <p:nvPr userDrawn="1"/>
        </p:nvSpPr>
        <p:spPr>
          <a:xfrm>
            <a:off x="576" y="1814616"/>
            <a:ext cx="834325" cy="343501"/>
          </a:xfrm>
          <a:prstGeom prst="rect">
            <a:avLst/>
          </a:prstGeom>
          <a:solidFill>
            <a:srgbClr val="272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각 삼각형 10"/>
          <p:cNvSpPr/>
          <p:nvPr userDrawn="1"/>
        </p:nvSpPr>
        <p:spPr>
          <a:xfrm rot="5400000">
            <a:off x="712613" y="2144689"/>
            <a:ext cx="81142" cy="108000"/>
          </a:xfrm>
          <a:prstGeom prst="rt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117363" y="1340768"/>
            <a:ext cx="4503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Yoon 윤고딕 520_TT" pitchFamily="18" charset="-127"/>
                <a:ea typeface="Yoon 윤고딕 520_TT" pitchFamily="18" charset="-127"/>
              </a:rPr>
              <a:t>02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17363" y="1819563"/>
            <a:ext cx="4503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Yoon 윤고딕 520_TT" pitchFamily="18" charset="-127"/>
                <a:ea typeface="Yoon 윤고딕 520_TT" pitchFamily="18" charset="-127"/>
              </a:rPr>
              <a:t>03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7363" y="2298358"/>
            <a:ext cx="4503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Yoon 윤고딕 520_TT" pitchFamily="18" charset="-127"/>
                <a:ea typeface="Yoon 윤고딕 520_TT" pitchFamily="18" charset="-127"/>
              </a:rPr>
              <a:t>04</a:t>
            </a:r>
          </a:p>
        </p:txBody>
      </p:sp>
      <p:sp>
        <p:nvSpPr>
          <p:cNvPr id="17" name="갈매기형 수장 16"/>
          <p:cNvSpPr/>
          <p:nvPr userDrawn="1"/>
        </p:nvSpPr>
        <p:spPr>
          <a:xfrm>
            <a:off x="1203243" y="989834"/>
            <a:ext cx="140381" cy="154419"/>
          </a:xfrm>
          <a:prstGeom prst="chevron">
            <a:avLst/>
          </a:prstGeom>
          <a:solidFill>
            <a:srgbClr val="272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8" name="갈매기형 수장 17"/>
          <p:cNvSpPr/>
          <p:nvPr userDrawn="1"/>
        </p:nvSpPr>
        <p:spPr>
          <a:xfrm>
            <a:off x="1055592" y="989834"/>
            <a:ext cx="140381" cy="154419"/>
          </a:xfrm>
          <a:prstGeom prst="chevron">
            <a:avLst/>
          </a:prstGeom>
          <a:solidFill>
            <a:srgbClr val="272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 userDrawn="1"/>
        </p:nvSpPr>
        <p:spPr>
          <a:xfrm>
            <a:off x="639622" y="0"/>
            <a:ext cx="17972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dirty="0" smtClean="0"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문단 쓰기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119336" y="930206"/>
            <a:ext cx="4503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Yoon 윤고딕 520_TT" pitchFamily="18" charset="-127"/>
                <a:ea typeface="Yoon 윤고딕 520_TT" pitchFamily="18" charset="-127"/>
              </a:rPr>
              <a:t>01</a:t>
            </a:r>
            <a:endParaRPr lang="en-US" altLang="ko-KR" sz="1600" dirty="0">
              <a:ln>
                <a:solidFill>
                  <a:schemeClr val="tx1">
                    <a:alpha val="3000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Yoon 윤고딕 520_TT" pitchFamily="18" charset="-127"/>
              <a:ea typeface="Yoon 윤고딕 520_T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69781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38"/>
          <a:stretch/>
        </p:blipFill>
        <p:spPr>
          <a:xfrm>
            <a:off x="7579774" y="548680"/>
            <a:ext cx="7280020" cy="6623845"/>
          </a:xfrm>
          <a:prstGeom prst="rect">
            <a:avLst/>
          </a:prstGeom>
        </p:spPr>
      </p:pic>
      <p:cxnSp>
        <p:nvCxnSpPr>
          <p:cNvPr id="8" name="직선 연결선 7"/>
          <p:cNvCxnSpPr/>
          <p:nvPr userDrawn="1"/>
        </p:nvCxnSpPr>
        <p:spPr>
          <a:xfrm>
            <a:off x="693426" y="-371068"/>
            <a:ext cx="0" cy="7472476"/>
          </a:xfrm>
          <a:prstGeom prst="line">
            <a:avLst/>
          </a:prstGeom>
          <a:ln>
            <a:solidFill>
              <a:schemeClr val="bg1">
                <a:lumMod val="6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 flipH="1">
            <a:off x="693426" y="548680"/>
            <a:ext cx="11592000" cy="0"/>
          </a:xfrm>
          <a:prstGeom prst="line">
            <a:avLst/>
          </a:prstGeom>
          <a:ln>
            <a:solidFill>
              <a:schemeClr val="bg1">
                <a:lumMod val="6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/>
          <p:cNvSpPr/>
          <p:nvPr userDrawn="1"/>
        </p:nvSpPr>
        <p:spPr>
          <a:xfrm>
            <a:off x="576" y="2298358"/>
            <a:ext cx="834325" cy="343501"/>
          </a:xfrm>
          <a:prstGeom prst="rect">
            <a:avLst/>
          </a:prstGeom>
          <a:solidFill>
            <a:srgbClr val="272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각 삼각형 10"/>
          <p:cNvSpPr/>
          <p:nvPr userDrawn="1"/>
        </p:nvSpPr>
        <p:spPr>
          <a:xfrm rot="5400000">
            <a:off x="712613" y="2628431"/>
            <a:ext cx="81142" cy="108000"/>
          </a:xfrm>
          <a:prstGeom prst="rt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117363" y="1340768"/>
            <a:ext cx="4503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Yoon 윤고딕 520_TT" pitchFamily="18" charset="-127"/>
                <a:ea typeface="Yoon 윤고딕 520_TT" pitchFamily="18" charset="-127"/>
              </a:rPr>
              <a:t>02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17363" y="1819563"/>
            <a:ext cx="4503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Yoon 윤고딕 520_TT" pitchFamily="18" charset="-127"/>
                <a:ea typeface="Yoon 윤고딕 520_TT" pitchFamily="18" charset="-127"/>
              </a:rPr>
              <a:t>03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7363" y="2298358"/>
            <a:ext cx="4503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Yoon 윤고딕 520_TT" pitchFamily="18" charset="-127"/>
                <a:ea typeface="Yoon 윤고딕 520_TT" pitchFamily="18" charset="-127"/>
              </a:rPr>
              <a:t>04</a:t>
            </a:r>
          </a:p>
        </p:txBody>
      </p:sp>
      <p:sp>
        <p:nvSpPr>
          <p:cNvPr id="17" name="갈매기형 수장 16"/>
          <p:cNvSpPr/>
          <p:nvPr userDrawn="1"/>
        </p:nvSpPr>
        <p:spPr>
          <a:xfrm>
            <a:off x="1203243" y="989834"/>
            <a:ext cx="140381" cy="154419"/>
          </a:xfrm>
          <a:prstGeom prst="chevron">
            <a:avLst/>
          </a:prstGeom>
          <a:solidFill>
            <a:srgbClr val="272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8" name="갈매기형 수장 17"/>
          <p:cNvSpPr/>
          <p:nvPr userDrawn="1"/>
        </p:nvSpPr>
        <p:spPr>
          <a:xfrm>
            <a:off x="1055592" y="989834"/>
            <a:ext cx="140381" cy="154419"/>
          </a:xfrm>
          <a:prstGeom prst="chevron">
            <a:avLst/>
          </a:prstGeom>
          <a:solidFill>
            <a:srgbClr val="272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 userDrawn="1"/>
        </p:nvSpPr>
        <p:spPr>
          <a:xfrm>
            <a:off x="707246" y="0"/>
            <a:ext cx="43043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dirty="0" smtClean="0"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한국 문학의 범위와 갈래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119336" y="930206"/>
            <a:ext cx="4503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Yoon 윤고딕 520_TT" pitchFamily="18" charset="-127"/>
                <a:ea typeface="Yoon 윤고딕 520_TT" pitchFamily="18" charset="-127"/>
              </a:rPr>
              <a:t>01</a:t>
            </a:r>
            <a:endParaRPr lang="en-US" altLang="ko-KR" sz="1600" dirty="0">
              <a:ln>
                <a:solidFill>
                  <a:schemeClr val="tx1">
                    <a:alpha val="3000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Yoon 윤고딕 520_TT" pitchFamily="18" charset="-127"/>
              <a:ea typeface="Yoon 윤고딕 520_T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7539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02466-FE76-40E8-BE5D-598A609EDD2B}" type="datetimeFigureOut">
              <a:rPr lang="ko-KR" altLang="en-US" smtClean="0"/>
              <a:t>2018-02-20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B9E3-907B-4C9E-8669-48B8CFAF98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0371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02466-FE76-40E8-BE5D-598A609EDD2B}" type="datetimeFigureOut">
              <a:rPr lang="ko-KR" altLang="en-US" smtClean="0"/>
              <a:t>2018-02-20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B9E3-907B-4C9E-8669-48B8CFAF98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0812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02466-FE76-40E8-BE5D-598A609EDD2B}" type="datetimeFigureOut">
              <a:rPr lang="ko-KR" altLang="en-US" smtClean="0"/>
              <a:t>2018-02-20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B9E3-907B-4C9E-8669-48B8CFAF98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7424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02466-FE76-40E8-BE5D-598A609EDD2B}" type="datetimeFigureOut">
              <a:rPr lang="ko-KR" altLang="en-US" smtClean="0"/>
              <a:t>2018-02-20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B9E3-907B-4C9E-8669-48B8CFAF98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7374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02466-FE76-40E8-BE5D-598A609EDD2B}" type="datetimeFigureOut">
              <a:rPr lang="ko-KR" altLang="en-US" smtClean="0"/>
              <a:t>2018-02-20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B9E3-907B-4C9E-8669-48B8CFAF98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3456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02466-FE76-40E8-BE5D-598A609EDD2B}" type="datetimeFigureOut">
              <a:rPr lang="ko-KR" altLang="en-US" smtClean="0"/>
              <a:t>2018-02-20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B9E3-907B-4C9E-8669-48B8CFAF98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00264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02466-FE76-40E8-BE5D-598A609EDD2B}" type="datetimeFigureOut">
              <a:rPr lang="ko-KR" altLang="en-US" smtClean="0"/>
              <a:t>2018-02-20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B9E3-907B-4C9E-8669-48B8CFAF98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27135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02466-FE76-40E8-BE5D-598A609EDD2B}" type="datetimeFigureOut">
              <a:rPr lang="ko-KR" altLang="en-US" smtClean="0"/>
              <a:t>2018-02-20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B9E3-907B-4C9E-8669-48B8CFAF98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78714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02466-FE76-40E8-BE5D-598A609EDD2B}" type="datetimeFigureOut">
              <a:rPr lang="ko-KR" altLang="en-US" smtClean="0"/>
              <a:t>2018-02-20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EB9E3-907B-4C9E-8669-48B8CFAF98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3622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02466-FE76-40E8-BE5D-598A609EDD2B}" type="datetimeFigureOut">
              <a:rPr lang="ko-KR" altLang="en-US" smtClean="0"/>
              <a:t>2018-02-20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EB9E3-907B-4C9E-8669-48B8CFAF98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9972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21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61000" contrast="5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38" t="28505"/>
          <a:stretch/>
        </p:blipFill>
        <p:spPr>
          <a:xfrm rot="985884">
            <a:off x="4841755" y="5768875"/>
            <a:ext cx="7626819" cy="4961331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61000" contrast="5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38"/>
          <a:stretch/>
        </p:blipFill>
        <p:spPr>
          <a:xfrm rot="1019123">
            <a:off x="6511202" y="-792924"/>
            <a:ext cx="7626819" cy="693938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27963" y="3596765"/>
            <a:ext cx="5616624" cy="156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7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 pitchFamily="34" charset="0"/>
              </a:rPr>
              <a:t>인문계열</a:t>
            </a:r>
            <a:endParaRPr lang="ko-KR" altLang="en-US" sz="72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5400" y="1614862"/>
            <a:ext cx="8703825" cy="2372444"/>
          </a:xfrm>
          <a:prstGeom prst="rect">
            <a:avLst/>
          </a:prstGeom>
          <a:noFill/>
          <a:effectLst>
            <a:outerShdw blurRad="50800" dist="50800" dir="10260000" sx="33000" sy="33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7200" dirty="0" smtClean="0">
                <a:solidFill>
                  <a:srgbClr val="FDA800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 pitchFamily="34" charset="0"/>
              </a:rPr>
              <a:t>재외국민과 </a:t>
            </a:r>
            <a:endParaRPr lang="en-US" altLang="ko-KR" sz="7200" dirty="0" smtClean="0">
              <a:solidFill>
                <a:srgbClr val="FDA800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  <a:cs typeface="Arial" pitchFamily="34" charset="0"/>
            </a:endParaRPr>
          </a:p>
          <a:p>
            <a:pPr>
              <a:spcBef>
                <a:spcPts val="500"/>
              </a:spcBef>
            </a:pPr>
            <a:r>
              <a:rPr lang="ko-KR" altLang="en-US" sz="7200" dirty="0" smtClean="0">
                <a:solidFill>
                  <a:srgbClr val="FDA800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 pitchFamily="34" charset="0"/>
              </a:rPr>
              <a:t>외국인 </a:t>
            </a:r>
            <a:r>
              <a:rPr lang="ko-KR" altLang="en-US" sz="7200" dirty="0">
                <a:solidFill>
                  <a:srgbClr val="FDA800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 pitchFamily="34" charset="0"/>
              </a:rPr>
              <a:t>특별전형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67407" y="1000121"/>
            <a:ext cx="2180406" cy="58041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67408" y="995766"/>
            <a:ext cx="21804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2018</a:t>
            </a:r>
            <a:r>
              <a:rPr lang="ko-KR" altLang="en-US" sz="3200" dirty="0" smtClean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학년도</a:t>
            </a:r>
            <a:endParaRPr lang="ko-KR" altLang="en-US" sz="320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6833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21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61000" contrast="5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38" t="28505"/>
          <a:stretch/>
        </p:blipFill>
        <p:spPr>
          <a:xfrm rot="985884">
            <a:off x="4841755" y="5768875"/>
            <a:ext cx="7626819" cy="4961331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61000" contrast="5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38"/>
          <a:stretch/>
        </p:blipFill>
        <p:spPr>
          <a:xfrm rot="1019123">
            <a:off x="6511202" y="-792924"/>
            <a:ext cx="7626819" cy="693938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31504" y="2492896"/>
            <a:ext cx="56166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b="1" dirty="0" smtClean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1. </a:t>
            </a:r>
            <a:r>
              <a:rPr lang="ko-KR" altLang="en-US" sz="2800" b="1" dirty="0" smtClean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훈민정음의 </a:t>
            </a:r>
            <a:r>
              <a:rPr lang="ko-KR" altLang="en-US" sz="2800" b="1" dirty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창제 </a:t>
            </a:r>
            <a:r>
              <a:rPr lang="ko-KR" altLang="en-US" sz="2800" b="1" dirty="0" smtClean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원리</a:t>
            </a:r>
            <a:endParaRPr lang="en-US" altLang="ko-KR" sz="2800" b="1" dirty="0" smtClean="0">
              <a:solidFill>
                <a:schemeClr val="bg1"/>
              </a:solidFill>
              <a:latin typeface="궁서체" panose="02030609000101010101" pitchFamily="17" charset="-127"/>
              <a:ea typeface="궁서체" panose="02030609000101010101" pitchFamily="17" charset="-127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2. </a:t>
            </a:r>
            <a:r>
              <a:rPr lang="ko-KR" altLang="en-US" sz="2800" b="1" dirty="0" err="1" smtClean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어문규정</a:t>
            </a:r>
            <a:endParaRPr lang="en-US" altLang="ko-KR" sz="2800" b="1" dirty="0" smtClean="0">
              <a:solidFill>
                <a:schemeClr val="bg1"/>
              </a:solidFill>
              <a:latin typeface="궁서체" panose="02030609000101010101" pitchFamily="17" charset="-127"/>
              <a:ea typeface="궁서체" panose="02030609000101010101" pitchFamily="17" charset="-127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3. </a:t>
            </a:r>
            <a:r>
              <a:rPr lang="ko-KR" altLang="en-US" sz="2800" b="1" dirty="0" smtClean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문단 쓰기</a:t>
            </a:r>
            <a:endParaRPr lang="en-US" altLang="ko-KR" sz="2800" b="1" dirty="0" smtClean="0">
              <a:solidFill>
                <a:schemeClr val="bg1"/>
              </a:solidFill>
              <a:latin typeface="궁서체" panose="02030609000101010101" pitchFamily="17" charset="-127"/>
              <a:ea typeface="궁서체" panose="02030609000101010101" pitchFamily="17" charset="-127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4. </a:t>
            </a:r>
            <a:r>
              <a:rPr lang="ko-KR" altLang="en-US" sz="2800" b="1" dirty="0" smtClean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한국 </a:t>
            </a:r>
            <a:r>
              <a:rPr lang="ko-KR" altLang="en-US" sz="2800" b="1" dirty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문학의 범위와 </a:t>
            </a:r>
            <a:r>
              <a:rPr lang="ko-KR" altLang="en-US" sz="2800" b="1" dirty="0" smtClean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갈래</a:t>
            </a:r>
            <a:endParaRPr lang="ko-KR" altLang="en-US" sz="2800" b="1" dirty="0">
              <a:solidFill>
                <a:schemeClr val="bg1"/>
              </a:solidFill>
              <a:latin typeface="궁서체" panose="02030609000101010101" pitchFamily="17" charset="-127"/>
              <a:ea typeface="궁서체" panose="02030609000101010101" pitchFamily="17" charset="-127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08598" y="801337"/>
            <a:ext cx="8703825" cy="15106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</a:pPr>
            <a:r>
              <a:rPr lang="en-US" altLang="ko-KR" sz="4400" dirty="0">
                <a:solidFill>
                  <a:srgbClr val="FDA800"/>
                </a:solidFill>
                <a:latin typeface="a파도소리" panose="02020600000000000000" pitchFamily="18" charset="-127"/>
                <a:ea typeface="a파도소리" panose="02020600000000000000" pitchFamily="18" charset="-127"/>
                <a:cs typeface="Arial" pitchFamily="34" charset="0"/>
              </a:rPr>
              <a:t>2018</a:t>
            </a:r>
            <a:r>
              <a:rPr lang="ko-KR" altLang="en-US" sz="4400" dirty="0">
                <a:solidFill>
                  <a:srgbClr val="FDA800"/>
                </a:solidFill>
                <a:latin typeface="a파도소리" panose="02020600000000000000" pitchFamily="18" charset="-127"/>
                <a:ea typeface="a파도소리" panose="02020600000000000000" pitchFamily="18" charset="-127"/>
                <a:cs typeface="Arial" pitchFamily="34" charset="0"/>
              </a:rPr>
              <a:t>학년도 재외국민과 </a:t>
            </a:r>
            <a:endParaRPr lang="en-US" altLang="ko-KR" sz="4400" dirty="0" smtClean="0">
              <a:solidFill>
                <a:srgbClr val="FDA800"/>
              </a:solidFill>
              <a:latin typeface="a파도소리" panose="02020600000000000000" pitchFamily="18" charset="-127"/>
              <a:ea typeface="a파도소리" panose="02020600000000000000" pitchFamily="18" charset="-127"/>
              <a:cs typeface="Arial" pitchFamily="34" charset="0"/>
            </a:endParaRPr>
          </a:p>
          <a:p>
            <a:pPr>
              <a:spcBef>
                <a:spcPts val="500"/>
              </a:spcBef>
            </a:pPr>
            <a:r>
              <a:rPr lang="ko-KR" altLang="en-US" sz="4400" dirty="0" smtClean="0">
                <a:solidFill>
                  <a:srgbClr val="FDA800"/>
                </a:solidFill>
                <a:latin typeface="a파도소리" panose="02020600000000000000" pitchFamily="18" charset="-127"/>
                <a:ea typeface="a파도소리" panose="02020600000000000000" pitchFamily="18" charset="-127"/>
                <a:cs typeface="Arial" pitchFamily="34" charset="0"/>
              </a:rPr>
              <a:t>               외국인 </a:t>
            </a:r>
            <a:r>
              <a:rPr lang="ko-KR" altLang="en-US" sz="4400" dirty="0">
                <a:solidFill>
                  <a:srgbClr val="FDA800"/>
                </a:solidFill>
                <a:latin typeface="a파도소리" panose="02020600000000000000" pitchFamily="18" charset="-127"/>
                <a:ea typeface="a파도소리" panose="02020600000000000000" pitchFamily="18" charset="-127"/>
                <a:cs typeface="Arial" pitchFamily="34" charset="0"/>
              </a:rPr>
              <a:t>특별전형</a:t>
            </a:r>
          </a:p>
        </p:txBody>
      </p:sp>
    </p:spTree>
    <p:extLst>
      <p:ext uri="{BB962C8B-B14F-4D97-AF65-F5344CB8AC3E}">
        <p14:creationId xmlns:p14="http://schemas.microsoft.com/office/powerpoint/2010/main" val="268061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21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927648" y="3005599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dirty="0"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1. </a:t>
            </a:r>
            <a:r>
              <a:rPr lang="ko-KR" altLang="en-US" sz="4000" b="1" dirty="0"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훈민정음의 창제 원리</a:t>
            </a:r>
          </a:p>
        </p:txBody>
      </p:sp>
    </p:spTree>
    <p:extLst>
      <p:ext uri="{BB962C8B-B14F-4D97-AF65-F5344CB8AC3E}">
        <p14:creationId xmlns:p14="http://schemas.microsoft.com/office/powerpoint/2010/main" val="383686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37611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언어와 문자</a:t>
            </a:r>
            <a:r>
              <a:rPr lang="en-US" altLang="ko-KR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한국어와 한글 구별</a:t>
            </a:r>
          </a:p>
        </p:txBody>
      </p:sp>
      <p:cxnSp>
        <p:nvCxnSpPr>
          <p:cNvPr id="27" name="Straight Connector 14"/>
          <p:cNvCxnSpPr/>
          <p:nvPr/>
        </p:nvCxnSpPr>
        <p:spPr>
          <a:xfrm>
            <a:off x="2026627" y="2367022"/>
            <a:ext cx="816879" cy="0"/>
          </a:xfrm>
          <a:prstGeom prst="line">
            <a:avLst/>
          </a:prstGeom>
          <a:ln w="3175">
            <a:solidFill>
              <a:srgbClr val="FFC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843506" y="2183310"/>
            <a:ext cx="5832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한국어 </a:t>
            </a:r>
            <a:r>
              <a:rPr lang="en-US" altLang="ko-KR" sz="1600" dirty="0" smtClean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: </a:t>
            </a:r>
            <a:r>
              <a:rPr lang="ko-KR" altLang="en-US" sz="1600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우리 민족의 언어</a:t>
            </a:r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(5,000</a:t>
            </a:r>
            <a:r>
              <a:rPr lang="ko-KR" altLang="en-US" sz="1600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년 이상의 역사를 가짐</a:t>
            </a:r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91239" y="1716658"/>
            <a:ext cx="5688632" cy="369332"/>
          </a:xfrm>
          <a:prstGeom prst="rect">
            <a:avLst/>
          </a:prstGeom>
          <a:noFill/>
          <a:ln w="3175">
            <a:noFill/>
          </a:ln>
        </p:spPr>
        <p:txBody>
          <a:bodyPr wrap="square" rtlCol="0" anchor="ctr">
            <a:spAutoFit/>
          </a:bodyPr>
          <a:lstStyle/>
          <a:p>
            <a:r>
              <a:rPr lang="en-US" altLang="ko-KR" b="1" dirty="0"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: </a:t>
            </a:r>
            <a:r>
              <a:rPr lang="ko-KR" altLang="en-US" b="1" dirty="0"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청각 기호</a:t>
            </a:r>
            <a:r>
              <a:rPr lang="en-US" altLang="ko-KR" b="1" dirty="0"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(</a:t>
            </a:r>
            <a:r>
              <a:rPr lang="ko-KR" altLang="en-US" b="1" dirty="0"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소리</a:t>
            </a:r>
            <a:r>
              <a:rPr lang="en-US" altLang="ko-KR" b="1" dirty="0"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)</a:t>
            </a:r>
            <a:r>
              <a:rPr lang="ko-KR" altLang="en-US" b="1" dirty="0"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를 이용한 인간의 의사소통 수단</a:t>
            </a:r>
          </a:p>
        </p:txBody>
      </p:sp>
      <p:grpSp>
        <p:nvGrpSpPr>
          <p:cNvPr id="30" name="그룹 29"/>
          <p:cNvGrpSpPr/>
          <p:nvPr/>
        </p:nvGrpSpPr>
        <p:grpSpPr>
          <a:xfrm>
            <a:off x="1562016" y="1556792"/>
            <a:ext cx="929223" cy="689063"/>
            <a:chOff x="570036" y="1576524"/>
            <a:chExt cx="929223" cy="689063"/>
          </a:xfrm>
        </p:grpSpPr>
        <p:sp>
          <p:nvSpPr>
            <p:cNvPr id="31" name="Rectangle 30"/>
            <p:cNvSpPr/>
            <p:nvPr/>
          </p:nvSpPr>
          <p:spPr>
            <a:xfrm rot="2700000">
              <a:off x="696051" y="1576524"/>
              <a:ext cx="689063" cy="689063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70036" y="1690224"/>
              <a:ext cx="929223" cy="461665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2400" dirty="0">
                  <a:latin typeface="궁서체" panose="02030609000101010101" pitchFamily="17" charset="-127"/>
                  <a:ea typeface="궁서체" panose="02030609000101010101" pitchFamily="17" charset="-127"/>
                </a:rPr>
                <a:t>언어</a:t>
              </a:r>
              <a:endParaRPr lang="ko-KR" altLang="en-US" sz="2400" b="1" dirty="0">
                <a:solidFill>
                  <a:srgbClr val="FFC000"/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endParaRPr>
            </a:p>
          </p:txBody>
        </p:sp>
      </p:grpSp>
      <p:cxnSp>
        <p:nvCxnSpPr>
          <p:cNvPr id="33" name="Straight Connector 14"/>
          <p:cNvCxnSpPr/>
          <p:nvPr/>
        </p:nvCxnSpPr>
        <p:spPr>
          <a:xfrm>
            <a:off x="2026627" y="3960891"/>
            <a:ext cx="816879" cy="0"/>
          </a:xfrm>
          <a:prstGeom prst="line">
            <a:avLst/>
          </a:prstGeom>
          <a:ln w="3175">
            <a:solidFill>
              <a:srgbClr val="FFC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2843506" y="3777179"/>
            <a:ext cx="5832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한글 </a:t>
            </a:r>
            <a:r>
              <a:rPr lang="en-US" altLang="ko-KR" sz="1600" dirty="0" smtClean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: </a:t>
            </a:r>
            <a:r>
              <a:rPr lang="ko-KR" altLang="en-US" sz="1600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세종이 발명한 문자 체계</a:t>
            </a:r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(500</a:t>
            </a:r>
            <a:r>
              <a:rPr lang="ko-KR" altLang="en-US" sz="1600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여 년 전 발명</a:t>
            </a:r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)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491239" y="3310527"/>
            <a:ext cx="5688632" cy="369332"/>
          </a:xfrm>
          <a:prstGeom prst="rect">
            <a:avLst/>
          </a:prstGeom>
          <a:noFill/>
          <a:ln w="3175">
            <a:noFill/>
          </a:ln>
        </p:spPr>
        <p:txBody>
          <a:bodyPr wrap="square" rtlCol="0" anchor="ctr">
            <a:spAutoFit/>
          </a:bodyPr>
          <a:lstStyle/>
          <a:p>
            <a:r>
              <a:rPr lang="en-US" altLang="ko-KR" b="1" dirty="0" smtClean="0"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: </a:t>
            </a:r>
            <a:r>
              <a:rPr lang="ko-KR" altLang="en-US" b="1" dirty="0" smtClean="0"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청각적인 </a:t>
            </a:r>
            <a:r>
              <a:rPr lang="ko-KR" altLang="en-US" b="1" dirty="0"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언어를 표상한 시각 기호</a:t>
            </a:r>
          </a:p>
        </p:txBody>
      </p:sp>
      <p:grpSp>
        <p:nvGrpSpPr>
          <p:cNvPr id="36" name="그룹 35"/>
          <p:cNvGrpSpPr/>
          <p:nvPr/>
        </p:nvGrpSpPr>
        <p:grpSpPr>
          <a:xfrm>
            <a:off x="1562016" y="3150661"/>
            <a:ext cx="929223" cy="689063"/>
            <a:chOff x="570036" y="1576524"/>
            <a:chExt cx="929223" cy="689063"/>
          </a:xfrm>
        </p:grpSpPr>
        <p:sp>
          <p:nvSpPr>
            <p:cNvPr id="37" name="Rectangle 30"/>
            <p:cNvSpPr/>
            <p:nvPr/>
          </p:nvSpPr>
          <p:spPr>
            <a:xfrm rot="2700000">
              <a:off x="696051" y="1576524"/>
              <a:ext cx="689063" cy="689063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70036" y="1690224"/>
              <a:ext cx="929223" cy="461665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2400" dirty="0">
                  <a:latin typeface="궁서체" panose="02030609000101010101" pitchFamily="17" charset="-127"/>
                  <a:ea typeface="궁서체" panose="02030609000101010101" pitchFamily="17" charset="-127"/>
                </a:rPr>
                <a:t>문자</a:t>
              </a:r>
              <a:endParaRPr lang="ko-KR" altLang="en-US" sz="2400" b="1" dirty="0">
                <a:solidFill>
                  <a:srgbClr val="FFC000"/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1545321" y="4748972"/>
            <a:ext cx="929223" cy="689063"/>
            <a:chOff x="570036" y="1576524"/>
            <a:chExt cx="929223" cy="689063"/>
          </a:xfrm>
        </p:grpSpPr>
        <p:sp>
          <p:nvSpPr>
            <p:cNvPr id="40" name="Rectangle 30"/>
            <p:cNvSpPr/>
            <p:nvPr/>
          </p:nvSpPr>
          <p:spPr>
            <a:xfrm rot="2700000">
              <a:off x="696051" y="1576524"/>
              <a:ext cx="689063" cy="689063"/>
            </a:xfrm>
            <a:prstGeom prst="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70036" y="1690224"/>
              <a:ext cx="929223" cy="461665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2400" dirty="0">
                  <a:latin typeface="궁서체" panose="02030609000101010101" pitchFamily="17" charset="-127"/>
                  <a:ea typeface="궁서체" panose="02030609000101010101" pitchFamily="17" charset="-127"/>
                </a:rPr>
                <a:t>언어</a:t>
              </a:r>
              <a:endParaRPr lang="ko-KR" altLang="en-US" sz="2400" b="1" dirty="0">
                <a:solidFill>
                  <a:srgbClr val="FFC000"/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endParaRPr>
            </a:p>
          </p:txBody>
        </p:sp>
      </p:grpSp>
      <p:grpSp>
        <p:nvGrpSpPr>
          <p:cNvPr id="42" name="그룹 41"/>
          <p:cNvGrpSpPr/>
          <p:nvPr/>
        </p:nvGrpSpPr>
        <p:grpSpPr>
          <a:xfrm>
            <a:off x="3057489" y="4748971"/>
            <a:ext cx="929223" cy="689063"/>
            <a:chOff x="570036" y="1576524"/>
            <a:chExt cx="929223" cy="689063"/>
          </a:xfrm>
        </p:grpSpPr>
        <p:sp>
          <p:nvSpPr>
            <p:cNvPr id="43" name="Rectangle 30"/>
            <p:cNvSpPr/>
            <p:nvPr/>
          </p:nvSpPr>
          <p:spPr>
            <a:xfrm rot="2700000">
              <a:off x="696051" y="1576524"/>
              <a:ext cx="689063" cy="689063"/>
            </a:xfrm>
            <a:prstGeom prst="rect">
              <a:avLst/>
            </a:prstGeom>
            <a:ln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70036" y="1690224"/>
              <a:ext cx="929223" cy="461665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2400" dirty="0">
                  <a:latin typeface="궁서체" panose="02030609000101010101" pitchFamily="17" charset="-127"/>
                  <a:ea typeface="궁서체" panose="02030609000101010101" pitchFamily="17" charset="-127"/>
                </a:rPr>
                <a:t>문자</a:t>
              </a:r>
              <a:endParaRPr lang="ko-KR" altLang="en-US" sz="2400" b="1" dirty="0">
                <a:solidFill>
                  <a:srgbClr val="FFC000"/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547233" y="491112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와</a:t>
            </a:r>
            <a:endParaRPr lang="ko-KR" altLang="en-US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031972" y="4924814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의 구별</a:t>
            </a:r>
          </a:p>
        </p:txBody>
      </p:sp>
      <p:cxnSp>
        <p:nvCxnSpPr>
          <p:cNvPr id="47" name="Straight Connector 14"/>
          <p:cNvCxnSpPr/>
          <p:nvPr/>
        </p:nvCxnSpPr>
        <p:spPr>
          <a:xfrm>
            <a:off x="2026627" y="5919682"/>
            <a:ext cx="0" cy="360040"/>
          </a:xfrm>
          <a:prstGeom prst="line">
            <a:avLst/>
          </a:prstGeom>
          <a:ln w="3175">
            <a:solidFill>
              <a:srgbClr val="FFC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2083871" y="5761650"/>
            <a:ext cx="6096000" cy="68736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1">
              <a:spcBef>
                <a:spcPts val="800"/>
              </a:spcBef>
              <a:buClr>
                <a:schemeClr val="accent3"/>
              </a:buClr>
              <a:defRPr/>
            </a:pP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“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한글은 세계에서 가장 우수한 언어다</a:t>
            </a: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.”?</a:t>
            </a:r>
          </a:p>
          <a:p>
            <a:pPr marL="0" lvl="1">
              <a:spcBef>
                <a:spcPts val="800"/>
              </a:spcBef>
              <a:buClr>
                <a:schemeClr val="accent3"/>
              </a:buClr>
              <a:defRPr/>
            </a:pP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“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세종대왕이 우리말을 발명했다</a:t>
            </a: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.”?</a:t>
            </a:r>
          </a:p>
        </p:txBody>
      </p:sp>
    </p:spTree>
    <p:extLst>
      <p:ext uri="{BB962C8B-B14F-4D97-AF65-F5344CB8AC3E}">
        <p14:creationId xmlns:p14="http://schemas.microsoft.com/office/powerpoint/2010/main" val="288593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갈매기형 수장 12"/>
          <p:cNvSpPr/>
          <p:nvPr/>
        </p:nvSpPr>
        <p:spPr>
          <a:xfrm>
            <a:off x="1203243" y="989834"/>
            <a:ext cx="140381" cy="154419"/>
          </a:xfrm>
          <a:prstGeom prst="chevron">
            <a:avLst/>
          </a:prstGeom>
          <a:solidFill>
            <a:srgbClr val="272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국어 사용 인구</a:t>
            </a:r>
          </a:p>
        </p:txBody>
      </p:sp>
      <p:pic>
        <p:nvPicPr>
          <p:cNvPr id="38" name="그림 3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11" y="1671444"/>
            <a:ext cx="2951334" cy="1770800"/>
          </a:xfrm>
          <a:prstGeom prst="rect">
            <a:avLst/>
          </a:prstGeom>
        </p:spPr>
      </p:pic>
      <p:sp>
        <p:nvSpPr>
          <p:cNvPr id="39" name="직사각형 38"/>
          <p:cNvSpPr/>
          <p:nvPr/>
        </p:nvSpPr>
        <p:spPr>
          <a:xfrm>
            <a:off x="1267927" y="3579290"/>
            <a:ext cx="25186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800" dirty="0">
                <a:solidFill>
                  <a:srgbClr val="0070C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약 </a:t>
            </a:r>
            <a:r>
              <a:rPr lang="en-US" altLang="ko-KR" sz="2800" dirty="0">
                <a:solidFill>
                  <a:srgbClr val="0070C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7,700</a:t>
            </a:r>
            <a:r>
              <a:rPr lang="ko-KR" altLang="en-US" sz="2800" dirty="0">
                <a:solidFill>
                  <a:srgbClr val="0070C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만 명</a:t>
            </a:r>
            <a:endParaRPr lang="en-US" altLang="ko-KR" sz="2800" dirty="0">
              <a:solidFill>
                <a:srgbClr val="0070C0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228367" y="1959476"/>
            <a:ext cx="3096344" cy="1008944"/>
            <a:chOff x="4295800" y="2060848"/>
            <a:chExt cx="3096344" cy="1008944"/>
          </a:xfrm>
        </p:grpSpPr>
        <p:cxnSp>
          <p:nvCxnSpPr>
            <p:cNvPr id="41" name="직선 연결선 40"/>
            <p:cNvCxnSpPr/>
            <p:nvPr/>
          </p:nvCxnSpPr>
          <p:spPr>
            <a:xfrm flipV="1">
              <a:off x="4295800" y="2276872"/>
              <a:ext cx="1008112" cy="792088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41"/>
            <p:cNvCxnSpPr/>
            <p:nvPr/>
          </p:nvCxnSpPr>
          <p:spPr>
            <a:xfrm>
              <a:off x="5303912" y="2276872"/>
              <a:ext cx="999728" cy="79292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연결선 42"/>
            <p:cNvCxnSpPr/>
            <p:nvPr/>
          </p:nvCxnSpPr>
          <p:spPr>
            <a:xfrm flipV="1">
              <a:off x="6303640" y="2060848"/>
              <a:ext cx="1088504" cy="1008112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4" name="직선 연결선 43"/>
          <p:cNvCxnSpPr/>
          <p:nvPr/>
        </p:nvCxnSpPr>
        <p:spPr>
          <a:xfrm>
            <a:off x="5096902" y="3255620"/>
            <a:ext cx="367240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직사각형 44"/>
          <p:cNvSpPr/>
          <p:nvPr/>
        </p:nvSpPr>
        <p:spPr>
          <a:xfrm>
            <a:off x="4868327" y="3579290"/>
            <a:ext cx="41344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800" dirty="0">
                <a:solidFill>
                  <a:srgbClr val="0070C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세계 </a:t>
            </a:r>
            <a:r>
              <a:rPr lang="en-US" altLang="ko-KR" sz="2800" dirty="0">
                <a:solidFill>
                  <a:srgbClr val="0070C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12</a:t>
            </a:r>
            <a:r>
              <a:rPr lang="ko-KR" altLang="en-US" sz="2800" dirty="0">
                <a:solidFill>
                  <a:srgbClr val="0070C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위</a:t>
            </a:r>
            <a:r>
              <a:rPr lang="en-US" altLang="ko-KR" sz="2800" dirty="0">
                <a:solidFill>
                  <a:srgbClr val="0070C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(2009</a:t>
            </a:r>
            <a:r>
              <a:rPr lang="ko-KR" altLang="en-US" sz="2800" dirty="0">
                <a:solidFill>
                  <a:srgbClr val="0070C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년 통계</a:t>
            </a:r>
            <a:r>
              <a:rPr lang="en-US" altLang="ko-KR" sz="2800" dirty="0">
                <a:solidFill>
                  <a:srgbClr val="0070C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</p:txBody>
      </p:sp>
      <p:sp>
        <p:nvSpPr>
          <p:cNvPr id="46" name="직사각형 45"/>
          <p:cNvSpPr/>
          <p:nvPr/>
        </p:nvSpPr>
        <p:spPr>
          <a:xfrm>
            <a:off x="673213" y="6381328"/>
            <a:ext cx="3993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&lt;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참고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&gt; ‘</a:t>
            </a:r>
            <a:r>
              <a:rPr lang="ko-KR" altLang="en-US" dirty="0" smtClean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언어</a:t>
            </a:r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’</a:t>
            </a:r>
            <a:r>
              <a:rPr lang="ko-KR" altLang="en-US" dirty="0" smtClean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와</a:t>
            </a:r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‘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방언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’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의 구별</a:t>
            </a:r>
            <a:endParaRPr lang="en-US" altLang="ko-KR" dirty="0">
              <a:solidFill>
                <a:schemeClr val="bg1">
                  <a:lumMod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8557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86277" y="836712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‘</a:t>
            </a:r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국어’와</a:t>
            </a:r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‘한국어’</a:t>
            </a:r>
          </a:p>
        </p:txBody>
      </p:sp>
      <p:sp>
        <p:nvSpPr>
          <p:cNvPr id="6" name="Oval 3"/>
          <p:cNvSpPr/>
          <p:nvPr/>
        </p:nvSpPr>
        <p:spPr>
          <a:xfrm>
            <a:off x="1199456" y="1624821"/>
            <a:ext cx="1211798" cy="1211798"/>
          </a:xfrm>
          <a:prstGeom prst="ellipse">
            <a:avLst/>
          </a:prstGeom>
          <a:solidFill>
            <a:srgbClr val="73B2D1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63976" y="2867324"/>
            <a:ext cx="82005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일본인에게 ‘</a:t>
            </a:r>
            <a:r>
              <a:rPr lang="ko-KR" altLang="en-US" sz="2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국어</a:t>
            </a:r>
            <a:r>
              <a:rPr lang="en-US" altLang="ko-KR" sz="2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’</a:t>
            </a:r>
            <a:r>
              <a:rPr lang="ko-KR" altLang="en-US" sz="2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는 </a:t>
            </a:r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‘</a:t>
            </a:r>
            <a:r>
              <a:rPr lang="ko-KR" altLang="en-US" sz="20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일본어’임</a:t>
            </a:r>
            <a:r>
              <a:rPr lang="en-US" altLang="ko-KR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.  </a:t>
            </a:r>
            <a:endParaRPr lang="en-US" altLang="ko-KR" sz="2000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marL="0" lvl="1"/>
            <a:r>
              <a:rPr lang="en-US" altLang="ko-KR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sz="2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또 </a:t>
            </a:r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‘</a:t>
            </a:r>
            <a:r>
              <a:rPr lang="ko-KR" altLang="en-US" sz="20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국어’는</a:t>
            </a:r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 ‘국가의 </a:t>
            </a:r>
            <a:r>
              <a:rPr lang="ko-KR" altLang="en-US" sz="20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말’이라는</a:t>
            </a:r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 의미가 있어 국가가 전제될 여지가 있음</a:t>
            </a:r>
            <a:r>
              <a:rPr lang="en-US" altLang="ko-KR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</a:p>
        </p:txBody>
      </p:sp>
      <p:sp>
        <p:nvSpPr>
          <p:cNvPr id="8" name="Oval 18"/>
          <p:cNvSpPr/>
          <p:nvPr/>
        </p:nvSpPr>
        <p:spPr>
          <a:xfrm>
            <a:off x="1171328" y="4154083"/>
            <a:ext cx="1211798" cy="1211798"/>
          </a:xfrm>
          <a:prstGeom prst="ellipse">
            <a:avLst/>
          </a:prstGeom>
          <a:solidFill>
            <a:srgbClr val="F6BF4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05245" y="1999887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dirty="0">
                <a:latin typeface="궁서체" panose="02030609000101010101" pitchFamily="17" charset="-127"/>
                <a:ea typeface="궁서체" panose="02030609000101010101" pitchFamily="17" charset="-127"/>
              </a:rPr>
              <a:t>국어</a:t>
            </a:r>
            <a:endParaRPr lang="en-US" altLang="ko-KR" sz="2400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rot="484624">
            <a:off x="2449774" y="2716858"/>
            <a:ext cx="387350" cy="409575"/>
          </a:xfrm>
          <a:custGeom>
            <a:avLst/>
            <a:gdLst>
              <a:gd name="T0" fmla="*/ 2147483647 w 529"/>
              <a:gd name="T1" fmla="*/ 0 h 462"/>
              <a:gd name="T2" fmla="*/ 2147483647 w 529"/>
              <a:gd name="T3" fmla="*/ 2147483647 h 462"/>
              <a:gd name="T4" fmla="*/ 2147483647 w 529"/>
              <a:gd name="T5" fmla="*/ 2147483647 h 462"/>
              <a:gd name="T6" fmla="*/ 2147483647 w 529"/>
              <a:gd name="T7" fmla="*/ 2147483647 h 462"/>
              <a:gd name="T8" fmla="*/ 2147483647 w 529"/>
              <a:gd name="T9" fmla="*/ 2147483647 h 462"/>
              <a:gd name="T10" fmla="*/ 2147483647 w 529"/>
              <a:gd name="T11" fmla="*/ 2147483647 h 462"/>
              <a:gd name="T12" fmla="*/ 2147483647 w 529"/>
              <a:gd name="T13" fmla="*/ 2147483647 h 462"/>
              <a:gd name="T14" fmla="*/ 2147483647 w 529"/>
              <a:gd name="T15" fmla="*/ 2147483647 h 462"/>
              <a:gd name="T16" fmla="*/ 2147483647 w 529"/>
              <a:gd name="T17" fmla="*/ 2147483647 h 462"/>
              <a:gd name="T18" fmla="*/ 2147483647 w 529"/>
              <a:gd name="T19" fmla="*/ 2147483647 h 462"/>
              <a:gd name="T20" fmla="*/ 2147483647 w 529"/>
              <a:gd name="T21" fmla="*/ 2147483647 h 462"/>
              <a:gd name="T22" fmla="*/ 2147483647 w 529"/>
              <a:gd name="T23" fmla="*/ 2147483647 h 46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529"/>
              <a:gd name="T37" fmla="*/ 0 h 462"/>
              <a:gd name="T38" fmla="*/ 529 w 529"/>
              <a:gd name="T39" fmla="*/ 462 h 462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529" h="462">
                <a:moveTo>
                  <a:pt x="166" y="0"/>
                </a:moveTo>
                <a:cubicBezTo>
                  <a:pt x="109" y="23"/>
                  <a:pt x="53" y="46"/>
                  <a:pt x="30" y="91"/>
                </a:cubicBezTo>
                <a:cubicBezTo>
                  <a:pt x="7" y="136"/>
                  <a:pt x="0" y="227"/>
                  <a:pt x="30" y="272"/>
                </a:cubicBezTo>
                <a:cubicBezTo>
                  <a:pt x="60" y="317"/>
                  <a:pt x="158" y="355"/>
                  <a:pt x="211" y="363"/>
                </a:cubicBezTo>
                <a:cubicBezTo>
                  <a:pt x="264" y="371"/>
                  <a:pt x="324" y="341"/>
                  <a:pt x="347" y="318"/>
                </a:cubicBezTo>
                <a:cubicBezTo>
                  <a:pt x="370" y="295"/>
                  <a:pt x="362" y="242"/>
                  <a:pt x="347" y="227"/>
                </a:cubicBezTo>
                <a:cubicBezTo>
                  <a:pt x="332" y="212"/>
                  <a:pt x="287" y="212"/>
                  <a:pt x="257" y="227"/>
                </a:cubicBezTo>
                <a:cubicBezTo>
                  <a:pt x="227" y="242"/>
                  <a:pt x="181" y="288"/>
                  <a:pt x="166" y="318"/>
                </a:cubicBezTo>
                <a:cubicBezTo>
                  <a:pt x="151" y="348"/>
                  <a:pt x="151" y="385"/>
                  <a:pt x="166" y="408"/>
                </a:cubicBezTo>
                <a:cubicBezTo>
                  <a:pt x="181" y="431"/>
                  <a:pt x="219" y="446"/>
                  <a:pt x="257" y="454"/>
                </a:cubicBezTo>
                <a:cubicBezTo>
                  <a:pt x="295" y="462"/>
                  <a:pt x="348" y="462"/>
                  <a:pt x="393" y="454"/>
                </a:cubicBezTo>
                <a:cubicBezTo>
                  <a:pt x="438" y="446"/>
                  <a:pt x="483" y="427"/>
                  <a:pt x="529" y="408"/>
                </a:cubicBezTo>
              </a:path>
            </a:pathLst>
          </a:custGeom>
          <a:noFill/>
          <a:ln w="19050">
            <a:solidFill>
              <a:schemeClr val="bg1">
                <a:lumMod val="50000"/>
              </a:schemeClr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223229" y="4529149"/>
            <a:ext cx="11079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dirty="0">
                <a:latin typeface="궁서체" panose="02030609000101010101" pitchFamily="17" charset="-127"/>
                <a:ea typeface="궁서체" panose="02030609000101010101" pitchFamily="17" charset="-127"/>
              </a:rPr>
              <a:t>한국어</a:t>
            </a:r>
            <a:endParaRPr lang="en-US" altLang="ko-KR" sz="2400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96534" y="1984861"/>
            <a:ext cx="9942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상황에 따라 가리키는 바가 달라질 수 있는 주관적 용어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. 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2977" y="4590704"/>
            <a:ext cx="9942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상황과 무관하게 항상 한국어를 가리키게 되는 객관적 용어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829655" y="6339954"/>
            <a:ext cx="3416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&lt;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참고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&gt; 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국어교육 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/ 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한국어교육</a:t>
            </a:r>
          </a:p>
        </p:txBody>
      </p:sp>
    </p:spTree>
    <p:extLst>
      <p:ext uri="{BB962C8B-B14F-4D97-AF65-F5344CB8AC3E}">
        <p14:creationId xmlns:p14="http://schemas.microsoft.com/office/powerpoint/2010/main" val="90833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훈민정음’의</a:t>
            </a:r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두 가지 의미</a:t>
            </a:r>
          </a:p>
        </p:txBody>
      </p:sp>
      <p:sp>
        <p:nvSpPr>
          <p:cNvPr id="6" name="Right Arrow 8"/>
          <p:cNvSpPr/>
          <p:nvPr/>
        </p:nvSpPr>
        <p:spPr>
          <a:xfrm>
            <a:off x="525028" y="1933606"/>
            <a:ext cx="4104456" cy="1152128"/>
          </a:xfrm>
          <a:prstGeom prst="rightArrow">
            <a:avLst>
              <a:gd name="adj1" fmla="val 68188"/>
              <a:gd name="adj2" fmla="val 50000"/>
            </a:avLst>
          </a:prstGeom>
          <a:gradFill flip="none" rotWithShape="1">
            <a:gsLst>
              <a:gs pos="46000">
                <a:srgbClr val="F86A9A"/>
              </a:gs>
              <a:gs pos="94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631504" y="2132856"/>
            <a:ext cx="3168699" cy="738664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문자 </a:t>
            </a:r>
            <a:r>
              <a:rPr lang="ko-KR" altLang="en-US" sz="2400" b="1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체계로서의</a:t>
            </a:r>
            <a:endParaRPr lang="en-US" altLang="ko-KR" sz="2400" b="1" dirty="0" smtClean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ko-KR" altLang="en-US" sz="2400" b="1" dirty="0" smtClean="0">
                <a:solidFill>
                  <a:schemeClr val="accent2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훈민정음</a:t>
            </a:r>
            <a:endParaRPr lang="ko-KR" altLang="en-US" sz="2400" b="1" dirty="0">
              <a:solidFill>
                <a:schemeClr val="accent2">
                  <a:lumMod val="50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8" name="Right Arrow 11"/>
          <p:cNvSpPr/>
          <p:nvPr/>
        </p:nvSpPr>
        <p:spPr>
          <a:xfrm rot="10800000">
            <a:off x="5185933" y="1933606"/>
            <a:ext cx="4104456" cy="1152128"/>
          </a:xfrm>
          <a:prstGeom prst="rightArrow">
            <a:avLst>
              <a:gd name="adj1" fmla="val 68188"/>
              <a:gd name="adj2" fmla="val 50000"/>
            </a:avLst>
          </a:prstGeom>
          <a:gradFill flip="none" rotWithShape="1">
            <a:gsLst>
              <a:gs pos="46000">
                <a:srgbClr val="73B2D1"/>
              </a:gs>
              <a:gs pos="94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944423" y="2117893"/>
            <a:ext cx="3168699" cy="738664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책으로서의 </a:t>
            </a:r>
            <a:endParaRPr lang="en-US" altLang="ko-KR" sz="2400" b="1" dirty="0" smtClean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ko-KR" altLang="en-US" sz="2400" b="1" dirty="0" smtClean="0"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훈민정음</a:t>
            </a:r>
            <a:endParaRPr lang="en-US" altLang="ko-KR" sz="2400" b="1" dirty="0">
              <a:solidFill>
                <a:srgbClr val="0070C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99274" y="3085734"/>
            <a:ext cx="3980539" cy="2416046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spcBef>
                <a:spcPts val="500"/>
              </a:spcBef>
              <a:buFont typeface="Wingdings" panose="05000000000000000000" pitchFamily="2" charset="2"/>
              <a:buChar char="l"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한글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,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언문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, 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암클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,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국문</a:t>
            </a:r>
          </a:p>
          <a:p>
            <a:pPr>
              <a:spcBef>
                <a:spcPts val="500"/>
              </a:spcBef>
              <a:buFont typeface="Wingdings" panose="05000000000000000000" pitchFamily="2" charset="2"/>
              <a:buChar char="l"/>
            </a:pP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1443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년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(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세종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25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년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)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창제됨</a:t>
            </a:r>
          </a:p>
          <a:p>
            <a:pPr>
              <a:spcBef>
                <a:spcPts val="500"/>
              </a:spcBef>
              <a:buFont typeface="Wingdings" panose="05000000000000000000" pitchFamily="2" charset="2"/>
              <a:buChar char="l"/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‘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한글’이라는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명칭은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20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세기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주시경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>
              <a:spcBef>
                <a:spcPts val="500"/>
              </a:spcBef>
            </a:pP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  (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혹은 최남선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)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이 붙인 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이름임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>
              <a:spcBef>
                <a:spcPts val="500"/>
              </a:spcBef>
              <a:buFont typeface="Wingdings" panose="05000000000000000000" pitchFamily="2" charset="2"/>
              <a:buChar char="l"/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창제자에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대한 논란이 있으나 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>
              <a:spcBef>
                <a:spcPts val="500"/>
              </a:spcBef>
            </a:pP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 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세종이 가장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주도적인 역할을 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>
              <a:spcBef>
                <a:spcPts val="500"/>
              </a:spcBef>
            </a:pP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  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담당했다는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것이 현재의 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정설임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51821" y="3094838"/>
            <a:ext cx="5616624" cy="2757165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spcBef>
                <a:spcPts val="500"/>
              </a:spcBef>
              <a:buFont typeface="Wingdings" panose="05000000000000000000" pitchFamily="2" charset="2"/>
              <a:buChar char="l"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해례본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훈민정음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,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훈민정음 해례 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>
              <a:spcBef>
                <a:spcPts val="500"/>
              </a:spcBef>
              <a:buFont typeface="Wingdings" panose="05000000000000000000" pitchFamily="2" charset="2"/>
              <a:buChar char="l"/>
            </a:pP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정인지 등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8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인의 공동 저작</a:t>
            </a:r>
          </a:p>
          <a:p>
            <a:pPr>
              <a:spcBef>
                <a:spcPts val="500"/>
              </a:spcBef>
              <a:buFont typeface="Wingdings" panose="05000000000000000000" pitchFamily="2" charset="2"/>
              <a:buChar char="l"/>
            </a:pP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1446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년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(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세종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28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년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)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집필 완료됨</a:t>
            </a:r>
          </a:p>
          <a:p>
            <a:pPr>
              <a:spcBef>
                <a:spcPts val="500"/>
              </a:spcBef>
              <a:buFont typeface="Wingdings" panose="05000000000000000000" pitchFamily="2" charset="2"/>
              <a:buChar char="l"/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문자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‘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훈민정음’의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사용법과 문자 창제의 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  <a:p>
            <a:pPr>
              <a:spcBef>
                <a:spcPts val="500"/>
              </a:spcBef>
            </a:pP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 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철학적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기반을 설명함 </a:t>
            </a:r>
          </a:p>
          <a:p>
            <a:pPr>
              <a:spcBef>
                <a:spcPts val="500"/>
              </a:spcBef>
              <a:buFont typeface="Wingdings" panose="05000000000000000000" pitchFamily="2" charset="2"/>
              <a:buChar char="l"/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훈민정음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=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예의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+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해례</a:t>
            </a:r>
          </a:p>
          <a:p>
            <a:pPr>
              <a:spcBef>
                <a:spcPts val="500"/>
              </a:spcBef>
              <a:buFont typeface="Wingdings" panose="05000000000000000000" pitchFamily="2" charset="2"/>
              <a:buChar char="l"/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해례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= 5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해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(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제자해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, 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초성해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, 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중성해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, 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종성해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,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합자해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)</a:t>
            </a:r>
          </a:p>
          <a:p>
            <a:pPr>
              <a:spcBef>
                <a:spcPts val="500"/>
              </a:spcBef>
            </a:pP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              1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례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(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용자례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Arial" pitchFamily="34" charset="0"/>
              </a:rPr>
              <a:t>)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78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86277" y="851600"/>
            <a:ext cx="639489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자음 </a:t>
            </a:r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기본자</a:t>
            </a:r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제자 원리</a:t>
            </a:r>
            <a:r>
              <a:rPr lang="en-US" altLang="ko-KR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: </a:t>
            </a:r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발음 기관 상형</a:t>
            </a:r>
          </a:p>
        </p:txBody>
      </p:sp>
      <p:sp>
        <p:nvSpPr>
          <p:cNvPr id="5" name="Rounded Rectangle 16"/>
          <p:cNvSpPr/>
          <p:nvPr/>
        </p:nvSpPr>
        <p:spPr>
          <a:xfrm>
            <a:off x="1048518" y="1733304"/>
            <a:ext cx="9066431" cy="46799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6" name="Rounded Rectangle 17"/>
          <p:cNvSpPr/>
          <p:nvPr/>
        </p:nvSpPr>
        <p:spPr>
          <a:xfrm>
            <a:off x="1048519" y="1733304"/>
            <a:ext cx="3384376" cy="468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73B2D1"/>
              </a:gs>
              <a:gs pos="96000">
                <a:srgbClr val="73B2D1">
                  <a:lumMod val="75000"/>
                </a:srgbClr>
              </a:gs>
            </a:gsLst>
            <a:lin ang="19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7" name="Rounded Rectangle 19"/>
          <p:cNvSpPr/>
          <p:nvPr/>
        </p:nvSpPr>
        <p:spPr>
          <a:xfrm>
            <a:off x="1055439" y="2348880"/>
            <a:ext cx="9059169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8" name="Rounded Rectangle 20"/>
          <p:cNvSpPr/>
          <p:nvPr/>
        </p:nvSpPr>
        <p:spPr>
          <a:xfrm>
            <a:off x="1055440" y="2348880"/>
            <a:ext cx="3377455" cy="468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A0C458"/>
              </a:gs>
              <a:gs pos="96000">
                <a:srgbClr val="A0C458">
                  <a:lumMod val="75000"/>
                </a:srgbClr>
              </a:gs>
            </a:gsLst>
            <a:lin ang="19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9" name="Rounded Rectangle 22"/>
          <p:cNvSpPr/>
          <p:nvPr/>
        </p:nvSpPr>
        <p:spPr>
          <a:xfrm>
            <a:off x="1062360" y="2965378"/>
            <a:ext cx="9051906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0" name="Rounded Rectangle 23"/>
          <p:cNvSpPr/>
          <p:nvPr/>
        </p:nvSpPr>
        <p:spPr>
          <a:xfrm>
            <a:off x="1062361" y="2965378"/>
            <a:ext cx="3370534" cy="468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6BF4A"/>
              </a:gs>
              <a:gs pos="96000">
                <a:srgbClr val="F6BF4A">
                  <a:lumMod val="75000"/>
                </a:srgbClr>
              </a:gs>
            </a:gsLst>
            <a:lin ang="19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1" name="Rounded Rectangle 25"/>
          <p:cNvSpPr/>
          <p:nvPr/>
        </p:nvSpPr>
        <p:spPr>
          <a:xfrm>
            <a:off x="1062359" y="3581876"/>
            <a:ext cx="9051906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2" name="Rounded Rectangle 26"/>
          <p:cNvSpPr/>
          <p:nvPr/>
        </p:nvSpPr>
        <p:spPr>
          <a:xfrm>
            <a:off x="1062360" y="3581876"/>
            <a:ext cx="3370536" cy="468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A9CBB"/>
              </a:gs>
              <a:gs pos="96000">
                <a:srgbClr val="F86C9B"/>
              </a:gs>
            </a:gsLst>
            <a:lin ang="19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49296" y="1778848"/>
            <a:ext cx="360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正音二十八字</a:t>
            </a:r>
            <a:r>
              <a:rPr lang="ko-KR" altLang="en-US" b="1" dirty="0"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各象其形而制之</a:t>
            </a:r>
            <a:endParaRPr lang="ko-KR" altLang="en-US" b="1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504903" y="1817491"/>
            <a:ext cx="53142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정음 스물여덟 자는 각각 그 모양을 본떠서 만들었다</a:t>
            </a: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01040" y="2393555"/>
            <a:ext cx="316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latin typeface="궁서체" panose="02030609000101010101" pitchFamily="17" charset="-127"/>
                <a:ea typeface="궁서체" panose="02030609000101010101" pitchFamily="17" charset="-127"/>
              </a:rPr>
              <a:t>初聲凡十七字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4507591" y="2393555"/>
            <a:ext cx="28520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초성은 모두 열일곱 자이다</a:t>
            </a: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01040" y="3005675"/>
            <a:ext cx="316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牙音ㄱ</a:t>
            </a:r>
            <a:r>
              <a:rPr lang="ko-KR" altLang="en-US" b="1" dirty="0"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象舌根閉喉之形</a:t>
            </a:r>
            <a:endParaRPr lang="ko-KR" altLang="en-US" b="1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507591" y="3005675"/>
            <a:ext cx="55194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어금닛소리 </a:t>
            </a:r>
            <a:r>
              <a:rPr lang="ko-KR" altLang="en-US" sz="16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ㄱ은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 혀뿌리가 목구멍을 막는 모양을 본뜨고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206008" y="3653747"/>
            <a:ext cx="316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舌音ㄴ</a:t>
            </a:r>
            <a:r>
              <a:rPr lang="ko-KR" altLang="en-US" b="1" dirty="0"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象舌附上腭之形</a:t>
            </a:r>
            <a:endParaRPr lang="ko-KR" altLang="en-US" b="1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512559" y="3653747"/>
            <a:ext cx="469872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혓소리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sz="16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ㄴ은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 혀가 윗잇몸에 붙는 모양을 본뜨고</a:t>
            </a:r>
          </a:p>
        </p:txBody>
      </p:sp>
      <p:sp>
        <p:nvSpPr>
          <p:cNvPr id="21" name="Rounded Rectangle 16"/>
          <p:cNvSpPr/>
          <p:nvPr/>
        </p:nvSpPr>
        <p:spPr>
          <a:xfrm>
            <a:off x="1062358" y="4204110"/>
            <a:ext cx="9066431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2" name="Rounded Rectangle 17"/>
          <p:cNvSpPr/>
          <p:nvPr/>
        </p:nvSpPr>
        <p:spPr>
          <a:xfrm>
            <a:off x="1062359" y="4204110"/>
            <a:ext cx="3384376" cy="468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BDDAE9"/>
              </a:gs>
              <a:gs pos="96000">
                <a:srgbClr val="77B4D3"/>
              </a:gs>
            </a:gsLst>
            <a:lin ang="19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3" name="Rounded Rectangle 19"/>
          <p:cNvSpPr/>
          <p:nvPr/>
        </p:nvSpPr>
        <p:spPr>
          <a:xfrm>
            <a:off x="1069279" y="4819682"/>
            <a:ext cx="9059169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4" name="Rounded Rectangle 20"/>
          <p:cNvSpPr/>
          <p:nvPr/>
        </p:nvSpPr>
        <p:spPr>
          <a:xfrm>
            <a:off x="1069280" y="4819682"/>
            <a:ext cx="3377455" cy="468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B8D383"/>
              </a:gs>
              <a:gs pos="96000">
                <a:srgbClr val="9DC252"/>
              </a:gs>
            </a:gsLst>
            <a:lin ang="19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5" name="Rounded Rectangle 22"/>
          <p:cNvSpPr/>
          <p:nvPr/>
        </p:nvSpPr>
        <p:spPr>
          <a:xfrm>
            <a:off x="1076200" y="5436180"/>
            <a:ext cx="9051906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6" name="Rounded Rectangle 23"/>
          <p:cNvSpPr/>
          <p:nvPr/>
        </p:nvSpPr>
        <p:spPr>
          <a:xfrm>
            <a:off x="1076201" y="5436180"/>
            <a:ext cx="3370534" cy="468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8D078"/>
              </a:gs>
              <a:gs pos="96000">
                <a:srgbClr val="F5B82F"/>
              </a:gs>
            </a:gsLst>
            <a:lin ang="19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212192" y="4265763"/>
            <a:ext cx="316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脣音ㅁ</a:t>
            </a:r>
            <a:r>
              <a:rPr lang="ko-KR" altLang="en-US" b="1" dirty="0"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象口形</a:t>
            </a:r>
            <a:endParaRPr lang="ko-KR" altLang="en-US" b="1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518743" y="4265763"/>
            <a:ext cx="32624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입술소리 </a:t>
            </a:r>
            <a:r>
              <a:rPr lang="ko-KR" altLang="en-US" sz="16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ㅁ은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 입 모양을 본뜨고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14880" y="4841827"/>
            <a:ext cx="316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齒音ㅅ</a:t>
            </a:r>
            <a:r>
              <a:rPr lang="ko-KR" altLang="en-US" b="1" dirty="0"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象齒形</a:t>
            </a:r>
            <a:endParaRPr lang="ko-KR" altLang="en-US" b="1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4521431" y="4877883"/>
            <a:ext cx="32624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잇소리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sz="16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ㅅ은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 이의 모양을 본뜨고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214880" y="5489899"/>
            <a:ext cx="316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喉音ㅇ</a:t>
            </a:r>
            <a:r>
              <a:rPr lang="ko-KR" altLang="en-US" b="1" dirty="0"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象喉形</a:t>
            </a:r>
            <a:endParaRPr lang="ko-KR" altLang="en-US" b="1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521431" y="5525955"/>
            <a:ext cx="469872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목구멍소리 </a:t>
            </a:r>
            <a:r>
              <a:rPr lang="ko-KR" altLang="en-US" sz="16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ㅇ은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 목구멍의 모양을 본뜬 것이다</a:t>
            </a: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887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593385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모음 </a:t>
            </a:r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기본자</a:t>
            </a:r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제자 원리</a:t>
            </a:r>
            <a:r>
              <a:rPr lang="en-US" altLang="ko-KR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: </a:t>
            </a:r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천지인 상형</a:t>
            </a:r>
          </a:p>
        </p:txBody>
      </p:sp>
      <p:sp>
        <p:nvSpPr>
          <p:cNvPr id="3" name="Rounded Rectangle 16"/>
          <p:cNvSpPr/>
          <p:nvPr/>
        </p:nvSpPr>
        <p:spPr>
          <a:xfrm>
            <a:off x="1049622" y="1544613"/>
            <a:ext cx="9490445" cy="46799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4" name="Rounded Rectangle 17"/>
          <p:cNvSpPr/>
          <p:nvPr/>
        </p:nvSpPr>
        <p:spPr>
          <a:xfrm>
            <a:off x="1049623" y="1544613"/>
            <a:ext cx="3384376" cy="468000"/>
          </a:xfrm>
          <a:prstGeom prst="roundRect">
            <a:avLst>
              <a:gd name="adj" fmla="val 50000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5" name="Rounded Rectangle 19"/>
          <p:cNvSpPr/>
          <p:nvPr/>
        </p:nvSpPr>
        <p:spPr>
          <a:xfrm>
            <a:off x="1056543" y="2086806"/>
            <a:ext cx="9482844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6" name="Rounded Rectangle 20"/>
          <p:cNvSpPr/>
          <p:nvPr/>
        </p:nvSpPr>
        <p:spPr>
          <a:xfrm>
            <a:off x="1056544" y="2086806"/>
            <a:ext cx="3377455" cy="468000"/>
          </a:xfrm>
          <a:prstGeom prst="roundRect">
            <a:avLst>
              <a:gd name="adj" fmla="val 5000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7" name="Rounded Rectangle 22"/>
          <p:cNvSpPr/>
          <p:nvPr/>
        </p:nvSpPr>
        <p:spPr>
          <a:xfrm>
            <a:off x="1063464" y="2662870"/>
            <a:ext cx="9475242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8" name="Rounded Rectangle 23"/>
          <p:cNvSpPr/>
          <p:nvPr/>
        </p:nvSpPr>
        <p:spPr>
          <a:xfrm>
            <a:off x="1063465" y="2662870"/>
            <a:ext cx="3370534" cy="468000"/>
          </a:xfrm>
          <a:prstGeom prst="roundRect">
            <a:avLst>
              <a:gd name="adj" fmla="val 5000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9" name="Rounded Rectangle 25"/>
          <p:cNvSpPr/>
          <p:nvPr/>
        </p:nvSpPr>
        <p:spPr>
          <a:xfrm>
            <a:off x="1063463" y="3238934"/>
            <a:ext cx="9475242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0" name="Rounded Rectangle 26"/>
          <p:cNvSpPr/>
          <p:nvPr/>
        </p:nvSpPr>
        <p:spPr>
          <a:xfrm>
            <a:off x="1063464" y="3238934"/>
            <a:ext cx="3370536" cy="468000"/>
          </a:xfrm>
          <a:prstGeom prst="roundRect">
            <a:avLst>
              <a:gd name="adj" fmla="val 5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99456" y="1628800"/>
            <a:ext cx="316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舌縮而聲深</a:t>
            </a:r>
            <a:endParaRPr lang="ko-KR" altLang="en-US" b="1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506007" y="1628800"/>
            <a:ext cx="36728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ㆍ는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 혀가 움츠러들고 소리는 깊으니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02144" y="2131481"/>
            <a:ext cx="316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latin typeface="궁서체" panose="02030609000101010101" pitchFamily="17" charset="-127"/>
                <a:ea typeface="궁서체" panose="02030609000101010101" pitchFamily="17" charset="-127"/>
              </a:rPr>
              <a:t>天開於子也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4508695" y="2131481"/>
            <a:ext cx="48013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하늘이 자시에 열렸듯 </a:t>
            </a:r>
            <a:r>
              <a:rPr lang="ko-KR" altLang="en-US" sz="16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ㆍ자가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 맨 먼저 생겨났다</a:t>
            </a: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02144" y="2703167"/>
            <a:ext cx="316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latin typeface="궁서체" panose="02030609000101010101" pitchFamily="17" charset="-127"/>
                <a:ea typeface="궁서체" panose="02030609000101010101" pitchFamily="17" charset="-127"/>
              </a:rPr>
              <a:t>形之圓 象乎天也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4508695" y="2703167"/>
            <a:ext cx="38779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모양이 둥근 것은 하늘을 본뜬 것이다</a:t>
            </a: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07112" y="3310805"/>
            <a:ext cx="316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ㅡ舌小縮而聲不深不淺</a:t>
            </a:r>
            <a:endParaRPr lang="ko-KR" altLang="en-US" b="1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513663" y="3310805"/>
            <a:ext cx="56220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ㅡ는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 혀가 조금 움츠러들고 소리는 깊지도 얕지도 않으니</a:t>
            </a:r>
          </a:p>
        </p:txBody>
      </p:sp>
      <p:sp>
        <p:nvSpPr>
          <p:cNvPr id="19" name="Rounded Rectangle 16"/>
          <p:cNvSpPr/>
          <p:nvPr/>
        </p:nvSpPr>
        <p:spPr>
          <a:xfrm>
            <a:off x="1063462" y="3814998"/>
            <a:ext cx="9490445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0" name="Rounded Rectangle 17"/>
          <p:cNvSpPr/>
          <p:nvPr/>
        </p:nvSpPr>
        <p:spPr>
          <a:xfrm>
            <a:off x="1063463" y="3814998"/>
            <a:ext cx="3384376" cy="468000"/>
          </a:xfrm>
          <a:prstGeom prst="roundRect">
            <a:avLst>
              <a:gd name="adj" fmla="val 5000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1" name="Rounded Rectangle 19"/>
          <p:cNvSpPr/>
          <p:nvPr/>
        </p:nvSpPr>
        <p:spPr>
          <a:xfrm>
            <a:off x="1070383" y="4391062"/>
            <a:ext cx="9482844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2" name="Rounded Rectangle 20"/>
          <p:cNvSpPr/>
          <p:nvPr/>
        </p:nvSpPr>
        <p:spPr>
          <a:xfrm>
            <a:off x="1070384" y="4391062"/>
            <a:ext cx="3377455" cy="468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B8D383"/>
              </a:gs>
              <a:gs pos="96000">
                <a:srgbClr val="9DC252"/>
              </a:gs>
            </a:gsLst>
            <a:lin ang="19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1077304" y="4967126"/>
            <a:ext cx="9475242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077305" y="4967126"/>
            <a:ext cx="3370534" cy="468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8D078"/>
              </a:gs>
              <a:gs pos="96000">
                <a:srgbClr val="F5B82F"/>
              </a:gs>
            </a:gsLst>
            <a:lin ang="192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213296" y="3876651"/>
            <a:ext cx="316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地闢於丑也</a:t>
            </a:r>
            <a:endParaRPr lang="ko-KR" altLang="en-US" b="1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4519847" y="3876651"/>
            <a:ext cx="48013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땅이 축시에 열렸듯 </a:t>
            </a:r>
            <a:r>
              <a:rPr lang="ko-KR" altLang="en-US" sz="16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ㅡ자가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 두 번째로 생겨났다</a:t>
            </a: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215984" y="4413207"/>
            <a:ext cx="316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形之平</a:t>
            </a:r>
            <a:r>
              <a:rPr lang="ko-KR" altLang="en-US" b="1" dirty="0">
                <a:latin typeface="궁서체" panose="02030609000101010101" pitchFamily="17" charset="-127"/>
                <a:ea typeface="궁서체" panose="02030609000101010101" pitchFamily="17" charset="-127"/>
              </a:rPr>
              <a:t> 象乎地也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4522535" y="4449263"/>
            <a:ext cx="35702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모양이 평평함은 땅을 본뜬 것이다</a:t>
            </a: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15984" y="5020845"/>
            <a:ext cx="316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ㅣ舌不縮而聲淺</a:t>
            </a:r>
            <a:endParaRPr lang="ko-KR" altLang="en-US" b="1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4522535" y="5056901"/>
            <a:ext cx="41857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ㅣ는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 혀가 움츠러들지 않고 소리가 얕으니</a:t>
            </a:r>
          </a:p>
        </p:txBody>
      </p:sp>
      <p:sp>
        <p:nvSpPr>
          <p:cNvPr id="31" name="Rounded Rectangle 19"/>
          <p:cNvSpPr/>
          <p:nvPr/>
        </p:nvSpPr>
        <p:spPr>
          <a:xfrm>
            <a:off x="1077652" y="5543190"/>
            <a:ext cx="9482844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32" name="Rounded Rectangle 20"/>
          <p:cNvSpPr/>
          <p:nvPr/>
        </p:nvSpPr>
        <p:spPr>
          <a:xfrm>
            <a:off x="1077653" y="5543190"/>
            <a:ext cx="3377455" cy="468000"/>
          </a:xfrm>
          <a:prstGeom prst="roundRect">
            <a:avLst>
              <a:gd name="adj" fmla="val 5000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33" name="Rounded Rectangle 22"/>
          <p:cNvSpPr/>
          <p:nvPr/>
        </p:nvSpPr>
        <p:spPr>
          <a:xfrm>
            <a:off x="1084573" y="6119254"/>
            <a:ext cx="9475242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34" name="Rounded Rectangle 23"/>
          <p:cNvSpPr/>
          <p:nvPr/>
        </p:nvSpPr>
        <p:spPr>
          <a:xfrm>
            <a:off x="1084574" y="6119254"/>
            <a:ext cx="3370534" cy="468000"/>
          </a:xfrm>
          <a:prstGeom prst="roundRect">
            <a:avLst>
              <a:gd name="adj" fmla="val 5000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223253" y="5587865"/>
            <a:ext cx="316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latin typeface="궁서체" panose="02030609000101010101" pitchFamily="17" charset="-127"/>
                <a:ea typeface="궁서체" panose="02030609000101010101" pitchFamily="17" charset="-127"/>
              </a:rPr>
              <a:t>人生於寅也</a:t>
            </a:r>
          </a:p>
        </p:txBody>
      </p:sp>
      <p:sp>
        <p:nvSpPr>
          <p:cNvPr id="36" name="직사각형 35"/>
          <p:cNvSpPr/>
          <p:nvPr/>
        </p:nvSpPr>
        <p:spPr>
          <a:xfrm>
            <a:off x="4529804" y="5587865"/>
            <a:ext cx="52116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사람이 인시에 생겨났듯 </a:t>
            </a:r>
            <a:r>
              <a:rPr lang="ko-KR" altLang="en-US" sz="16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ㅣ자가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 세 번째로 생겨났다</a:t>
            </a: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223253" y="6159551"/>
            <a:ext cx="3165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latin typeface="궁서체" panose="02030609000101010101" pitchFamily="17" charset="-127"/>
                <a:ea typeface="궁서체" panose="02030609000101010101" pitchFamily="17" charset="-127"/>
              </a:rPr>
              <a:t>形之立 象乎人也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4519174" y="6191799"/>
            <a:ext cx="44935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그 모양이 서 있는 꼴은 사람을 본뜬 것이다</a:t>
            </a:r>
            <a:r>
              <a:rPr lang="en-US" altLang="ko-KR" sz="16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  <a:endParaRPr lang="en-US" altLang="ko-KR" sz="1600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4841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자음 </a:t>
            </a:r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기본자</a:t>
            </a:r>
            <a:r>
              <a:rPr lang="en-US" altLang="ko-KR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가획자</a:t>
            </a:r>
            <a:r>
              <a:rPr lang="en-US" altLang="ko-KR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이체자</a:t>
            </a:r>
            <a:endParaRPr lang="ko-KR" altLang="en-US" sz="2200" dirty="0">
              <a:ln>
                <a:solidFill>
                  <a:schemeClr val="tx1">
                    <a:alpha val="30000"/>
                  </a:schemeClr>
                </a:solidFill>
              </a:ln>
              <a:solidFill>
                <a:srgbClr val="27212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graphicFrame>
        <p:nvGraphicFramePr>
          <p:cNvPr id="3" name="Group 8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4415776"/>
              </p:ext>
            </p:extLst>
          </p:nvPr>
        </p:nvGraphicFramePr>
        <p:xfrm>
          <a:off x="1343472" y="1772816"/>
          <a:ext cx="8136904" cy="3384378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14349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518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41701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5181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8128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564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기본자</a:t>
                      </a: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상형 내용</a:t>
                      </a: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가획자</a:t>
                      </a: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이체자</a:t>
                      </a: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64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어금니소리</a:t>
                      </a:r>
                      <a:endParaRPr kumimoji="1" lang="ko-KR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ㄱ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혀뿌리가 목구멍을 닫는 모양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ㅋ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ㆁ</a:t>
                      </a:r>
                      <a:r>
                        <a:rPr kumimoji="1" lang="en-US" altLang="ko-KR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아음</a:t>
                      </a:r>
                      <a:r>
                        <a:rPr kumimoji="1" lang="en-US" altLang="ko-KR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64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혀소리</a:t>
                      </a:r>
                      <a:endParaRPr kumimoji="1" lang="ko-KR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ㄴ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혀가 윗잇몸에 붙는 모양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ㄷ</a:t>
                      </a:r>
                      <a:r>
                        <a:rPr kumimoji="1" lang="en-US" altLang="ko-KR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ㅌ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ㄹ</a:t>
                      </a:r>
                      <a:r>
                        <a:rPr kumimoji="1" lang="en-US" altLang="ko-KR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반설음</a:t>
                      </a:r>
                      <a:r>
                        <a:rPr kumimoji="1" lang="en-US" altLang="ko-KR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64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입술소리</a:t>
                      </a:r>
                      <a:endParaRPr kumimoji="1" lang="ko-KR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ㅁ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입 모양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ㅂ</a:t>
                      </a:r>
                      <a:r>
                        <a:rPr kumimoji="1" lang="en-US" altLang="ko-KR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ㅍ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ko-K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64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이소리</a:t>
                      </a:r>
                      <a:endParaRPr kumimoji="1" lang="ko-KR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ㅅ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 모양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ㅈ</a:t>
                      </a:r>
                      <a:r>
                        <a:rPr kumimoji="1" lang="en-US" altLang="ko-KR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ㅊ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ㅿ</a:t>
                      </a:r>
                      <a:r>
                        <a:rPr kumimoji="1" lang="en-US" altLang="ko-KR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kumimoji="1" lang="ko-KR" alt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반치음</a:t>
                      </a:r>
                      <a:r>
                        <a:rPr kumimoji="1" lang="en-US" altLang="ko-KR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640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목구멍소리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ㅇ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목구멍 모양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ㆆ</a:t>
                      </a:r>
                      <a:r>
                        <a:rPr kumimoji="1" lang="en-US" altLang="ko-KR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ㅎ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1" lang="ko-KR" altLang="ko-K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22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모음 </a:t>
            </a:r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기본자</a:t>
            </a:r>
            <a:r>
              <a:rPr lang="en-US" altLang="ko-KR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초출자</a:t>
            </a:r>
            <a:r>
              <a:rPr lang="en-US" altLang="ko-KR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재출자</a:t>
            </a:r>
            <a:endParaRPr lang="ko-KR" altLang="en-US" sz="2200" dirty="0">
              <a:ln>
                <a:solidFill>
                  <a:schemeClr val="tx1">
                    <a:alpha val="30000"/>
                  </a:schemeClr>
                </a:solidFill>
              </a:ln>
              <a:solidFill>
                <a:srgbClr val="27212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4139490"/>
              </p:ext>
            </p:extLst>
          </p:nvPr>
        </p:nvGraphicFramePr>
        <p:xfrm>
          <a:off x="1343472" y="1628800"/>
          <a:ext cx="8136904" cy="2808312"/>
        </p:xfrm>
        <a:graphic>
          <a:graphicData uri="http://schemas.openxmlformats.org/drawingml/2006/table">
            <a:tbl>
              <a:tblPr>
                <a:tableStyleId>{C083E6E3-FA7D-4D7B-A595-EF9225AFEA82}</a:tableStyleId>
              </a:tblPr>
              <a:tblGrid>
                <a:gridCol w="12713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7991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8523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60037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020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기본자</a:t>
                      </a: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1" marR="91431" anchor="ctr" horzOverflow="overflow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상형 내용</a:t>
                      </a: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1" marR="91431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초출자</a:t>
                      </a: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1" marR="91431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재출자</a:t>
                      </a:r>
                      <a:endParaRPr kumimoji="1" lang="ko-KR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1" marR="91431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20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2000" kern="1200" dirty="0" err="1" smtClean="0"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ㆍ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1" marR="91431" anchor="ctr" horzOverflow="overflow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하늘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1" marR="91431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ㅗ</a:t>
                      </a:r>
                      <a:r>
                        <a:rPr kumimoji="1" lang="en-US" altLang="ko-KR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ㅏ</a:t>
                      </a:r>
                      <a:r>
                        <a:rPr kumimoji="1" lang="en-US" altLang="ko-KR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ㅜ</a:t>
                      </a:r>
                      <a:r>
                        <a:rPr kumimoji="1" lang="en-US" altLang="ko-KR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ㅓ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1" marR="91431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ㅛ</a:t>
                      </a:r>
                      <a:r>
                        <a:rPr kumimoji="1" lang="en-US" altLang="ko-KR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ㅑ</a:t>
                      </a:r>
                      <a:r>
                        <a:rPr kumimoji="1" lang="en-US" altLang="ko-KR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ㅠ</a:t>
                      </a:r>
                      <a:r>
                        <a:rPr kumimoji="1" lang="en-US" altLang="ko-KR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ㅕ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1" marR="91431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020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ㅡ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1" marR="91431" anchor="ctr" horzOverflow="overflow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땅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1" marR="91431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020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ㅣ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1" marR="91431" anchor="ctr" horzOverflow="overflow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사람</a:t>
                      </a: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1" marR="91431" anchor="ctr" horzOverflow="overflow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ko-KR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419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훈민정음의 특징</a:t>
            </a:r>
            <a:r>
              <a:rPr lang="en-US" altLang="ko-KR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98414" y="1556792"/>
            <a:ext cx="6336704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문자의 발달 단계상 음소 문자에 속함</a:t>
            </a:r>
          </a:p>
        </p:txBody>
      </p:sp>
      <p:sp>
        <p:nvSpPr>
          <p:cNvPr id="4" name="Rectangle 37"/>
          <p:cNvSpPr/>
          <p:nvPr/>
        </p:nvSpPr>
        <p:spPr>
          <a:xfrm>
            <a:off x="1410382" y="1484785"/>
            <a:ext cx="144016" cy="432048"/>
          </a:xfrm>
          <a:prstGeom prst="rect">
            <a:avLst/>
          </a:prstGeom>
          <a:solidFill>
            <a:srgbClr val="B0D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42430" y="4631651"/>
            <a:ext cx="9721079" cy="830997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이때의 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‘</a:t>
            </a:r>
            <a:r>
              <a:rPr lang="ko-KR" alt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상형’</a:t>
            </a:r>
            <a:r>
              <a:rPr lang="ko-KR" altLang="en-US" sz="16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은‘상형문자</a:t>
            </a:r>
            <a:r>
              <a:rPr lang="en-US" altLang="ko-KR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’</a:t>
            </a:r>
            <a:r>
              <a:rPr lang="ko-KR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의‘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상형’과는 다른 차원임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</a:t>
            </a:r>
            <a:r>
              <a:rPr lang="ko-KR" altLang="en-US" sz="16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기본자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→</a:t>
            </a:r>
            <a:r>
              <a:rPr lang="ko-KR" alt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가획자</a:t>
            </a:r>
            <a:r>
              <a:rPr lang="en-US" altLang="ko-K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(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자음</a:t>
            </a:r>
            <a:r>
              <a:rPr lang="en-US" altLang="ko-K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), </a:t>
            </a:r>
            <a:r>
              <a:rPr lang="ko-KR" alt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기본자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→ </a:t>
            </a:r>
            <a:r>
              <a:rPr lang="ko-KR" alt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초출자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→</a:t>
            </a:r>
            <a:r>
              <a:rPr lang="ko-KR" altLang="en-US" sz="1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재출자</a:t>
            </a:r>
            <a:r>
              <a:rPr lang="en-US" altLang="ko-K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(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모음</a:t>
            </a:r>
            <a:r>
              <a:rPr lang="en-US" altLang="ko-KR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)</a:t>
            </a:r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의 순서로 체계적으로 제작됨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98414" y="4293097"/>
            <a:ext cx="4104456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상형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가획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조합의 원리가 이용됨</a:t>
            </a:r>
          </a:p>
        </p:txBody>
      </p:sp>
      <p:sp>
        <p:nvSpPr>
          <p:cNvPr id="7" name="Rectangle 37"/>
          <p:cNvSpPr/>
          <p:nvPr/>
        </p:nvSpPr>
        <p:spPr>
          <a:xfrm>
            <a:off x="1410382" y="4293097"/>
            <a:ext cx="144016" cy="1169551"/>
          </a:xfrm>
          <a:prstGeom prst="rect">
            <a:avLst/>
          </a:prstGeom>
          <a:solidFill>
            <a:srgbClr val="B0D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98414" y="2230938"/>
            <a:ext cx="11233248" cy="67967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다른 문자는 점진적으로 진화한 것인 데 반해 한글은 일시에 완결된 모습으로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제작됨</a:t>
            </a:r>
            <a:endParaRPr lang="en-US" altLang="ko-KR" sz="2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  <a:cs typeface="Arial" pitchFamily="34" charset="0"/>
            </a:endParaRPr>
          </a:p>
          <a:p>
            <a:pPr>
              <a:spcBef>
                <a:spcPts val="500"/>
              </a:spcBef>
            </a:pP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(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계보가 없는 문자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)</a:t>
            </a:r>
          </a:p>
        </p:txBody>
      </p:sp>
      <p:sp>
        <p:nvSpPr>
          <p:cNvPr id="9" name="Rectangle 37"/>
          <p:cNvSpPr/>
          <p:nvPr/>
        </p:nvSpPr>
        <p:spPr>
          <a:xfrm>
            <a:off x="1410382" y="2204865"/>
            <a:ext cx="144016" cy="432048"/>
          </a:xfrm>
          <a:prstGeom prst="rect">
            <a:avLst/>
          </a:prstGeom>
          <a:solidFill>
            <a:srgbClr val="B0D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98414" y="3235577"/>
            <a:ext cx="10657184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0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초성자</a:t>
            </a:r>
            <a:r>
              <a:rPr lang="en-US" altLang="ko-KR" sz="20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(</a:t>
            </a:r>
            <a:r>
              <a:rPr lang="ko-KR" altLang="en-US" sz="20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자음</a:t>
            </a:r>
            <a:r>
              <a:rPr lang="en-US" altLang="ko-KR" sz="20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)</a:t>
            </a:r>
            <a:r>
              <a:rPr lang="ko-KR" altLang="en-US" sz="20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와 중성자</a:t>
            </a:r>
            <a:r>
              <a:rPr lang="en-US" altLang="ko-KR" sz="20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(</a:t>
            </a:r>
            <a:r>
              <a:rPr lang="ko-KR" altLang="en-US" sz="20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모음</a:t>
            </a:r>
            <a:r>
              <a:rPr lang="en-US" altLang="ko-KR" sz="20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)</a:t>
            </a:r>
            <a:r>
              <a:rPr lang="ko-KR" altLang="en-US" sz="20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를 따로 제작하되 </a:t>
            </a:r>
            <a:r>
              <a:rPr lang="ko-KR" altLang="en-US" sz="2000" b="1" spc="-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종성자는</a:t>
            </a:r>
            <a:r>
              <a:rPr lang="ko-KR" altLang="en-US" sz="20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따로 만들지 않고 </a:t>
            </a:r>
            <a:r>
              <a:rPr lang="ko-KR" altLang="en-US" sz="2000" b="1" spc="-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초성자를</a:t>
            </a:r>
            <a:r>
              <a:rPr lang="ko-KR" altLang="en-US" sz="2000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다시 </a:t>
            </a:r>
            <a:r>
              <a:rPr lang="ko-KR" altLang="en-US" sz="2000" b="1" spc="-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씀</a:t>
            </a:r>
            <a:endParaRPr lang="en-US" altLang="ko-KR" sz="2000" b="1" spc="-100" dirty="0">
              <a:solidFill>
                <a:schemeClr val="tx1">
                  <a:lumMod val="75000"/>
                  <a:lumOff val="25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  <a:cs typeface="Arial" pitchFamily="34" charset="0"/>
            </a:endParaRPr>
          </a:p>
        </p:txBody>
      </p:sp>
      <p:sp>
        <p:nvSpPr>
          <p:cNvPr id="11" name="Rectangle 37"/>
          <p:cNvSpPr/>
          <p:nvPr/>
        </p:nvSpPr>
        <p:spPr>
          <a:xfrm>
            <a:off x="1410382" y="3163570"/>
            <a:ext cx="144016" cy="432048"/>
          </a:xfrm>
          <a:prstGeom prst="rect">
            <a:avLst/>
          </a:prstGeom>
          <a:solidFill>
            <a:srgbClr val="B0D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98414" y="5900739"/>
            <a:ext cx="10657184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음소 문자이면서도 음절 단위로 조합하여 사용함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(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한자의 영향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)</a:t>
            </a:r>
          </a:p>
        </p:txBody>
      </p:sp>
      <p:sp>
        <p:nvSpPr>
          <p:cNvPr id="13" name="Rectangle 37"/>
          <p:cNvSpPr/>
          <p:nvPr/>
        </p:nvSpPr>
        <p:spPr>
          <a:xfrm>
            <a:off x="1410382" y="5828732"/>
            <a:ext cx="144016" cy="432048"/>
          </a:xfrm>
          <a:prstGeom prst="rect">
            <a:avLst/>
          </a:prstGeom>
          <a:solidFill>
            <a:srgbClr val="B0D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42429" y="3643165"/>
            <a:ext cx="9721079" cy="338554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종성부용초성終聲復用初聲</a:t>
            </a:r>
            <a:endParaRPr lang="en-US" altLang="ko-KR" sz="1600" dirty="0">
              <a:solidFill>
                <a:schemeClr val="tx1">
                  <a:lumMod val="65000"/>
                  <a:lumOff val="35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77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훈민정음의 특징</a:t>
            </a:r>
            <a:r>
              <a:rPr lang="en-US" altLang="ko-KR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78957" y="1556792"/>
            <a:ext cx="8712968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창제 연대와 창제자가 분명한 것은 수많은 글자 중에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한글 밖에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없음</a:t>
            </a:r>
          </a:p>
        </p:txBody>
      </p:sp>
      <p:sp>
        <p:nvSpPr>
          <p:cNvPr id="4" name="Rectangle 37"/>
          <p:cNvSpPr/>
          <p:nvPr/>
        </p:nvSpPr>
        <p:spPr>
          <a:xfrm>
            <a:off x="1390925" y="1484785"/>
            <a:ext cx="144016" cy="432048"/>
          </a:xfrm>
          <a:prstGeom prst="rect">
            <a:avLst/>
          </a:prstGeom>
          <a:solidFill>
            <a:srgbClr val="B0D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78957" y="2381001"/>
            <a:ext cx="11233248" cy="67967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한글 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28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자의 창제 원리는 성리학과 중국의 음운학의 이론을 바탕으로 한 것이나 </a:t>
            </a:r>
            <a:endParaRPr lang="en-US" altLang="ko-KR" sz="2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  <a:cs typeface="Arial" pitchFamily="34" charset="0"/>
            </a:endParaRPr>
          </a:p>
          <a:p>
            <a:pPr>
              <a:spcBef>
                <a:spcPts val="500"/>
              </a:spcBef>
            </a:pP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세종의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독창적인 이론도 상당함</a:t>
            </a:r>
          </a:p>
        </p:txBody>
      </p:sp>
      <p:sp>
        <p:nvSpPr>
          <p:cNvPr id="6" name="Rectangle 37"/>
          <p:cNvSpPr/>
          <p:nvPr/>
        </p:nvSpPr>
        <p:spPr>
          <a:xfrm>
            <a:off x="1390925" y="2386418"/>
            <a:ext cx="144016" cy="432048"/>
          </a:xfrm>
          <a:prstGeom prst="rect">
            <a:avLst/>
          </a:prstGeom>
          <a:solidFill>
            <a:srgbClr val="B0D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78957" y="3602733"/>
            <a:ext cx="10657184" cy="67967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특히 음절을 삼분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(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三分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)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하고 초성과 종성의 동일성을 파악하여 따로 종성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글자를</a:t>
            </a:r>
            <a:endParaRPr lang="en-US" altLang="ko-KR" sz="2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  <a:cs typeface="Arial" pitchFamily="34" charset="0"/>
            </a:endParaRPr>
          </a:p>
          <a:p>
            <a:pPr>
              <a:spcBef>
                <a:spcPts val="500"/>
              </a:spcBef>
            </a:pP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만들지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않은 것이 그러함</a:t>
            </a:r>
          </a:p>
        </p:txBody>
      </p:sp>
      <p:sp>
        <p:nvSpPr>
          <p:cNvPr id="8" name="Rectangle 37"/>
          <p:cNvSpPr/>
          <p:nvPr/>
        </p:nvSpPr>
        <p:spPr>
          <a:xfrm>
            <a:off x="1390925" y="3573017"/>
            <a:ext cx="144016" cy="432048"/>
          </a:xfrm>
          <a:prstGeom prst="rect">
            <a:avLst/>
          </a:prstGeom>
          <a:solidFill>
            <a:srgbClr val="B0D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3737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현대국어의 자음</a:t>
            </a:r>
          </a:p>
        </p:txBody>
      </p:sp>
      <p:graphicFrame>
        <p:nvGraphicFramePr>
          <p:cNvPr id="3" name="내용 개체 틀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6529853"/>
              </p:ext>
            </p:extLst>
          </p:nvPr>
        </p:nvGraphicFramePr>
        <p:xfrm>
          <a:off x="1386277" y="1484784"/>
          <a:ext cx="9001000" cy="4991789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11905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8835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6024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624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2429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12429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2650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12429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961488">
                <a:tc gridSpan="3"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                                 조음 위치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조음 방법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양순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치조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경구개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연구개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후두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6391">
                <a:tc rowSpan="9"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장애음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파열음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 음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ㅂ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ㄷ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ㄱ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63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유기음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ㅍ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ㅌ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ㅋ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63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 음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ㅃ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ㄸ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ㄲ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63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마찰음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 음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ㅅ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63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유기음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ㅎ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63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 음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ㅆ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663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파찰음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 음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ㅈ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663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유기음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ㅊ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663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 음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ㅉ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66391">
                <a:tc rowSpan="2"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공명음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 음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ㅁ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ㄴ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ㅇ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663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유 음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ㄹ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17907" marR="17907" marT="17903" marB="17903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95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현대국어의 자음</a:t>
            </a:r>
          </a:p>
        </p:txBody>
      </p:sp>
      <p:graphicFrame>
        <p:nvGraphicFramePr>
          <p:cNvPr id="3" name="내용 개체 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94382510"/>
              </p:ext>
            </p:extLst>
          </p:nvPr>
        </p:nvGraphicFramePr>
        <p:xfrm>
          <a:off x="1487488" y="1628800"/>
          <a:ext cx="6912769" cy="2808310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13446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4465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0714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0714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0916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561662">
                <a:tc rowSpan="2"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17907" marR="17907" marT="17912" marB="17912" anchor="ctr" horzOverflow="overflow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전설모음</a:t>
                      </a:r>
                      <a:endParaRPr kumimoji="0" lang="ko-KR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후설모음</a:t>
                      </a:r>
                      <a:endParaRPr kumimoji="0" lang="ko-KR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616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원순모음</a:t>
                      </a:r>
                      <a:endParaRPr kumimoji="0" lang="ko-KR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평순모음</a:t>
                      </a:r>
                      <a:endParaRPr kumimoji="0" lang="ko-KR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원순모음</a:t>
                      </a:r>
                      <a:endParaRPr kumimoji="0" lang="ko-KR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평순모음</a:t>
                      </a:r>
                      <a:endParaRPr kumimoji="0" lang="ko-KR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61662"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고모음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17907" marR="17907" marT="17912" marB="17912" anchor="ctr" horzOverflow="overflow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위</a:t>
                      </a:r>
                      <a:r>
                        <a:rPr kumimoji="0" lang="en-US" altLang="ko-KR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(ü)</a:t>
                      </a:r>
                      <a:endParaRPr kumimoji="0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굴림" panose="020B0600000101010101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이</a:t>
                      </a:r>
                      <a:r>
                        <a:rPr kumimoji="0" lang="en-US" altLang="ko-KR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(i)</a:t>
                      </a:r>
                      <a:endParaRPr kumimoji="0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굴림" panose="020B0600000101010101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우</a:t>
                      </a:r>
                      <a:r>
                        <a:rPr kumimoji="0" lang="en-US" altLang="ko-KR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(u)</a:t>
                      </a:r>
                      <a:endParaRPr kumimoji="0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굴림" panose="020B0600000101010101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으</a:t>
                      </a:r>
                      <a:r>
                        <a:rPr kumimoji="0" lang="en-US" altLang="ko-KR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(ɨ)</a:t>
                      </a:r>
                      <a:endParaRPr kumimoji="0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굴림" panose="020B0600000101010101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61662"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중모음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17907" marR="17907" marT="17912" marB="17912" anchor="ctr" horzOverflow="overflow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외</a:t>
                      </a:r>
                      <a:r>
                        <a:rPr kumimoji="0" lang="en-US" altLang="ko-KR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(ö)</a:t>
                      </a:r>
                      <a:endParaRPr kumimoji="0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굴림" panose="020B0600000101010101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에</a:t>
                      </a:r>
                      <a:r>
                        <a:rPr kumimoji="0" lang="en-US" altLang="ko-KR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(e)</a:t>
                      </a:r>
                      <a:endParaRPr kumimoji="0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굴림" panose="020B0600000101010101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오</a:t>
                      </a:r>
                      <a:r>
                        <a:rPr kumimoji="0" lang="en-US" altLang="ko-KR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(o)</a:t>
                      </a:r>
                      <a:endParaRPr kumimoji="0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굴림" panose="020B0600000101010101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어</a:t>
                      </a:r>
                      <a:r>
                        <a:rPr kumimoji="0" lang="en-US" altLang="ko-KR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(ə)</a:t>
                      </a:r>
                      <a:endParaRPr kumimoji="0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굴림" panose="020B0600000101010101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61662"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저모음</a:t>
                      </a: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17907" marR="17907" marT="17912" marB="17912" anchor="ctr" horzOverflow="overflow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애</a:t>
                      </a:r>
                      <a:r>
                        <a:rPr kumimoji="0" lang="en-US" altLang="ko-KR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(ɛ)</a:t>
                      </a:r>
                      <a:endParaRPr kumimoji="0" lang="en-US" altLang="ko-K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굴림" panose="020B0600000101010101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>
                      <a:lvl1pPr marL="38100" latinLnBrk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lr>
                          <a:srgbClr val="9BBB59"/>
                        </a:buClr>
                        <a:buSzPct val="70000"/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lr>
                          <a:srgbClr val="8064A2"/>
                        </a:buClr>
                        <a:buSzPct val="70000"/>
                        <a:buFont typeface="Wingdings 2" panose="05020102010507070707" pitchFamily="18" charset="2"/>
                        <a:defRPr sz="200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lr>
                          <a:srgbClr val="4BACC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79646"/>
                        </a:buClr>
                        <a:buSzPct val="100000"/>
                        <a:buFont typeface="Wingdings 2" panose="05020102010507070707" pitchFamily="18" charset="2"/>
                        <a:defRPr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아</a:t>
                      </a:r>
                      <a:r>
                        <a:rPr kumimoji="0" lang="en-US" altLang="ko-KR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(a)</a:t>
                      </a:r>
                      <a:endParaRPr kumimoji="0" lang="en-US" altLang="ko-K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굴림" panose="020B0600000101010101" pitchFamily="50" charset="-127"/>
                      </a:endParaRPr>
                    </a:p>
                  </a:txBody>
                  <a:tcPr marL="17907" marR="17907" marT="17912" marB="17912" anchor="ctr" horzOverflow="overflow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818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21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927648" y="3005599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dirty="0"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2. </a:t>
            </a:r>
            <a:r>
              <a:rPr lang="ko-KR" altLang="en-US" sz="4000" b="1" dirty="0" err="1"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어문규정</a:t>
            </a:r>
            <a:endParaRPr lang="ko-KR" altLang="en-US" sz="4000" b="1" dirty="0"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865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네 가지 어문 규범</a:t>
            </a:r>
          </a:p>
        </p:txBody>
      </p:sp>
      <p:sp>
        <p:nvSpPr>
          <p:cNvPr id="3" name="Teardrop 3"/>
          <p:cNvSpPr/>
          <p:nvPr/>
        </p:nvSpPr>
        <p:spPr>
          <a:xfrm>
            <a:off x="3431704" y="1844824"/>
            <a:ext cx="1837052" cy="1842299"/>
          </a:xfrm>
          <a:custGeom>
            <a:avLst/>
            <a:gdLst/>
            <a:ahLst/>
            <a:cxnLst/>
            <a:rect l="l" t="t" r="r" b="b"/>
            <a:pathLst>
              <a:path w="1728192" h="1733128">
                <a:moveTo>
                  <a:pt x="864096" y="0"/>
                </a:moveTo>
                <a:lnTo>
                  <a:pt x="1728192" y="0"/>
                </a:lnTo>
                <a:lnTo>
                  <a:pt x="1728192" y="864096"/>
                </a:lnTo>
                <a:lnTo>
                  <a:pt x="1728068" y="866564"/>
                </a:lnTo>
                <a:lnTo>
                  <a:pt x="1728192" y="869032"/>
                </a:lnTo>
                <a:cubicBezTo>
                  <a:pt x="1728192" y="1346259"/>
                  <a:pt x="1341323" y="1733128"/>
                  <a:pt x="864096" y="1733128"/>
                </a:cubicBezTo>
                <a:lnTo>
                  <a:pt x="0" y="1733128"/>
                </a:lnTo>
                <a:lnTo>
                  <a:pt x="0" y="869032"/>
                </a:lnTo>
                <a:lnTo>
                  <a:pt x="125" y="866564"/>
                </a:lnTo>
                <a:cubicBezTo>
                  <a:pt x="1" y="865742"/>
                  <a:pt x="0" y="864919"/>
                  <a:pt x="0" y="864096"/>
                </a:cubicBezTo>
                <a:cubicBezTo>
                  <a:pt x="0" y="386869"/>
                  <a:pt x="386869" y="0"/>
                  <a:pt x="864096" y="0"/>
                </a:cubicBezTo>
                <a:close/>
              </a:path>
            </a:pathLst>
          </a:custGeom>
          <a:solidFill>
            <a:srgbClr val="77B4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4" name="Teardrop 3"/>
          <p:cNvSpPr/>
          <p:nvPr/>
        </p:nvSpPr>
        <p:spPr>
          <a:xfrm rot="16200000">
            <a:off x="1537269" y="1844837"/>
            <a:ext cx="1837052" cy="1842299"/>
          </a:xfrm>
          <a:custGeom>
            <a:avLst/>
            <a:gdLst/>
            <a:ahLst/>
            <a:cxnLst/>
            <a:rect l="l" t="t" r="r" b="b"/>
            <a:pathLst>
              <a:path w="1728192" h="1733128">
                <a:moveTo>
                  <a:pt x="864096" y="0"/>
                </a:moveTo>
                <a:lnTo>
                  <a:pt x="1728192" y="0"/>
                </a:lnTo>
                <a:lnTo>
                  <a:pt x="1728192" y="864096"/>
                </a:lnTo>
                <a:lnTo>
                  <a:pt x="1728068" y="866564"/>
                </a:lnTo>
                <a:lnTo>
                  <a:pt x="1728192" y="869032"/>
                </a:lnTo>
                <a:cubicBezTo>
                  <a:pt x="1728192" y="1346259"/>
                  <a:pt x="1341323" y="1733128"/>
                  <a:pt x="864096" y="1733128"/>
                </a:cubicBezTo>
                <a:lnTo>
                  <a:pt x="0" y="1733128"/>
                </a:lnTo>
                <a:lnTo>
                  <a:pt x="0" y="869032"/>
                </a:lnTo>
                <a:lnTo>
                  <a:pt x="125" y="866564"/>
                </a:lnTo>
                <a:cubicBezTo>
                  <a:pt x="1" y="865742"/>
                  <a:pt x="0" y="864919"/>
                  <a:pt x="0" y="864096"/>
                </a:cubicBezTo>
                <a:cubicBezTo>
                  <a:pt x="0" y="386869"/>
                  <a:pt x="386869" y="0"/>
                  <a:pt x="864096" y="0"/>
                </a:cubicBezTo>
                <a:close/>
              </a:path>
            </a:pathLst>
          </a:custGeom>
          <a:solidFill>
            <a:srgbClr val="BD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5" name="Teardrop 3"/>
          <p:cNvSpPr/>
          <p:nvPr/>
        </p:nvSpPr>
        <p:spPr>
          <a:xfrm rot="10800000">
            <a:off x="1541154" y="3735891"/>
            <a:ext cx="1837052" cy="1842299"/>
          </a:xfrm>
          <a:custGeom>
            <a:avLst/>
            <a:gdLst/>
            <a:ahLst/>
            <a:cxnLst/>
            <a:rect l="l" t="t" r="r" b="b"/>
            <a:pathLst>
              <a:path w="1728192" h="1733128">
                <a:moveTo>
                  <a:pt x="864096" y="0"/>
                </a:moveTo>
                <a:lnTo>
                  <a:pt x="1728192" y="0"/>
                </a:lnTo>
                <a:lnTo>
                  <a:pt x="1728192" y="864096"/>
                </a:lnTo>
                <a:lnTo>
                  <a:pt x="1728068" y="866564"/>
                </a:lnTo>
                <a:lnTo>
                  <a:pt x="1728192" y="869032"/>
                </a:lnTo>
                <a:cubicBezTo>
                  <a:pt x="1728192" y="1346259"/>
                  <a:pt x="1341323" y="1733128"/>
                  <a:pt x="864096" y="1733128"/>
                </a:cubicBezTo>
                <a:lnTo>
                  <a:pt x="0" y="1733128"/>
                </a:lnTo>
                <a:lnTo>
                  <a:pt x="0" y="869032"/>
                </a:lnTo>
                <a:lnTo>
                  <a:pt x="125" y="866564"/>
                </a:lnTo>
                <a:cubicBezTo>
                  <a:pt x="1" y="865742"/>
                  <a:pt x="0" y="864919"/>
                  <a:pt x="0" y="864096"/>
                </a:cubicBezTo>
                <a:cubicBezTo>
                  <a:pt x="0" y="386869"/>
                  <a:pt x="386869" y="0"/>
                  <a:pt x="864096" y="0"/>
                </a:cubicBezTo>
                <a:close/>
              </a:path>
            </a:pathLst>
          </a:custGeom>
          <a:solidFill>
            <a:srgbClr val="B8D3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6" name="Teardrop 3"/>
          <p:cNvSpPr/>
          <p:nvPr/>
        </p:nvSpPr>
        <p:spPr>
          <a:xfrm rot="5400000">
            <a:off x="3430196" y="3735142"/>
            <a:ext cx="1837052" cy="1842299"/>
          </a:xfrm>
          <a:custGeom>
            <a:avLst/>
            <a:gdLst/>
            <a:ahLst/>
            <a:cxnLst/>
            <a:rect l="l" t="t" r="r" b="b"/>
            <a:pathLst>
              <a:path w="1728192" h="1733128">
                <a:moveTo>
                  <a:pt x="864096" y="0"/>
                </a:moveTo>
                <a:lnTo>
                  <a:pt x="1728192" y="0"/>
                </a:lnTo>
                <a:lnTo>
                  <a:pt x="1728192" y="864096"/>
                </a:lnTo>
                <a:lnTo>
                  <a:pt x="1728068" y="866564"/>
                </a:lnTo>
                <a:lnTo>
                  <a:pt x="1728192" y="869032"/>
                </a:lnTo>
                <a:cubicBezTo>
                  <a:pt x="1728192" y="1346259"/>
                  <a:pt x="1341323" y="1733128"/>
                  <a:pt x="864096" y="1733128"/>
                </a:cubicBezTo>
                <a:lnTo>
                  <a:pt x="0" y="1733128"/>
                </a:lnTo>
                <a:lnTo>
                  <a:pt x="0" y="869032"/>
                </a:lnTo>
                <a:lnTo>
                  <a:pt x="125" y="866564"/>
                </a:lnTo>
                <a:cubicBezTo>
                  <a:pt x="1" y="865742"/>
                  <a:pt x="0" y="864919"/>
                  <a:pt x="0" y="864096"/>
                </a:cubicBezTo>
                <a:cubicBezTo>
                  <a:pt x="0" y="386869"/>
                  <a:pt x="386869" y="0"/>
                  <a:pt x="864096" y="0"/>
                </a:cubicBezTo>
                <a:close/>
              </a:path>
            </a:pathLst>
          </a:custGeom>
          <a:solidFill>
            <a:srgbClr val="B0D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726268" y="2565918"/>
            <a:ext cx="15953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한글 맞춤법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3619195" y="2551152"/>
            <a:ext cx="15953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표준어 규정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627373" y="4435686"/>
            <a:ext cx="18517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외래어 표기법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3422828" y="4281798"/>
            <a:ext cx="18517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국어의 </a:t>
            </a:r>
            <a:endParaRPr lang="en-US" altLang="ko-KR" sz="2000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r>
              <a:rPr lang="ko-KR" altLang="en-US" sz="2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로마자 </a:t>
            </a:r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표기법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5285559" y="2395981"/>
            <a:ext cx="2723823" cy="7104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500"/>
              </a:spcBef>
            </a:pP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1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부 표준어 사정 원칙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endParaRPr lang="en-US" altLang="ko-KR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>
              <a:spcBef>
                <a:spcPts val="500"/>
              </a:spcBef>
            </a:pPr>
            <a:r>
              <a:rPr lang="en-US" altLang="ko-KR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2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부 표준 발음법</a:t>
            </a:r>
            <a:endParaRPr lang="en-US" altLang="ko-KR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4315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표기의 두 방법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04806" y="1796621"/>
            <a:ext cx="4547355" cy="384721"/>
          </a:xfrm>
          <a:prstGeom prst="rect">
            <a:avLst/>
          </a:prstGeom>
          <a:solidFill>
            <a:srgbClr val="E18B22"/>
          </a:solidFill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sz="2400" dirty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소리 나는 대로 적을 것인가</a:t>
            </a:r>
            <a:r>
              <a:rPr lang="en-US" altLang="ko-KR" sz="2400" dirty="0" smtClean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?</a:t>
            </a:r>
            <a:endParaRPr lang="ko-KR" altLang="en-US" sz="2400" dirty="0">
              <a:solidFill>
                <a:schemeClr val="bg1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4807" y="3956861"/>
            <a:ext cx="4547355" cy="384721"/>
          </a:xfrm>
          <a:prstGeom prst="rect">
            <a:avLst/>
          </a:prstGeom>
          <a:solidFill>
            <a:srgbClr val="DC7532"/>
          </a:solidFill>
        </p:spPr>
        <p:txBody>
          <a:bodyPr wrap="square" lIns="36000" tIns="0" rIns="36000" bIns="0" rtlCol="0">
            <a:spAutoFit/>
          </a:bodyPr>
          <a:lstStyle/>
          <a:p>
            <a:pPr>
              <a:lnSpc>
                <a:spcPts val="3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형태를 고정시켜 적을 것인가</a:t>
            </a:r>
            <a:r>
              <a:rPr lang="en-US" altLang="ko-KR" sz="2400" dirty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80871" y="2348880"/>
            <a:ext cx="540059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그파게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머그면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체하니까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천처니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머거요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</a:p>
        </p:txBody>
      </p:sp>
      <p:sp>
        <p:nvSpPr>
          <p:cNvPr id="6" name="Right Arrow 7"/>
          <p:cNvSpPr/>
          <p:nvPr/>
        </p:nvSpPr>
        <p:spPr>
          <a:xfrm>
            <a:off x="1476815" y="2374003"/>
            <a:ext cx="406456" cy="195976"/>
          </a:xfrm>
          <a:prstGeom prst="rightArrow">
            <a:avLst>
              <a:gd name="adj1" fmla="val 50000"/>
              <a:gd name="adj2" fmla="val 10079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13279" y="4532925"/>
            <a:ext cx="540059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급하게 먹으면 체하니까 천천히 먹어요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</a:p>
        </p:txBody>
      </p:sp>
      <p:sp>
        <p:nvSpPr>
          <p:cNvPr id="8" name="Right Arrow 7"/>
          <p:cNvSpPr/>
          <p:nvPr/>
        </p:nvSpPr>
        <p:spPr>
          <a:xfrm>
            <a:off x="1509223" y="4558048"/>
            <a:ext cx="406456" cy="195976"/>
          </a:xfrm>
          <a:prstGeom prst="rightArrow">
            <a:avLst>
              <a:gd name="adj1" fmla="val 50000"/>
              <a:gd name="adj2" fmla="val 10079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9" name="모서리가 둥근 사각형 설명선 8"/>
          <p:cNvSpPr/>
          <p:nvPr/>
        </p:nvSpPr>
        <p:spPr>
          <a:xfrm>
            <a:off x="6423768" y="1462378"/>
            <a:ext cx="1980220" cy="435935"/>
          </a:xfrm>
          <a:prstGeom prst="wedgeRoundRectCallout">
            <a:avLst>
              <a:gd name="adj1" fmla="val -77501"/>
              <a:gd name="adj2" fmla="val 57518"/>
              <a:gd name="adj3" fmla="val 16667"/>
            </a:avLst>
          </a:prstGeom>
          <a:ln w="6350">
            <a:solidFill>
              <a:srgbClr val="94C4D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음소적 표기법</a:t>
            </a:r>
            <a:endParaRPr lang="en-US" altLang="ko-KR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0" name="모서리가 둥근 사각형 설명선 9"/>
          <p:cNvSpPr/>
          <p:nvPr/>
        </p:nvSpPr>
        <p:spPr>
          <a:xfrm>
            <a:off x="6398616" y="3519632"/>
            <a:ext cx="2005372" cy="435935"/>
          </a:xfrm>
          <a:prstGeom prst="wedgeRoundRectCallout">
            <a:avLst>
              <a:gd name="adj1" fmla="val -77501"/>
              <a:gd name="adj2" fmla="val 57518"/>
              <a:gd name="adj3" fmla="val 16667"/>
            </a:avLst>
          </a:prstGeom>
          <a:ln w="6350">
            <a:solidFill>
              <a:srgbClr val="94C4D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형태소적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 표기법</a:t>
            </a:r>
          </a:p>
        </p:txBody>
      </p:sp>
    </p:spTree>
    <p:extLst>
      <p:ext uri="{BB962C8B-B14F-4D97-AF65-F5344CB8AC3E}">
        <p14:creationId xmlns:p14="http://schemas.microsoft.com/office/powerpoint/2010/main" val="171746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음소주의와</a:t>
            </a:r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형태주의</a:t>
            </a:r>
          </a:p>
        </p:txBody>
      </p:sp>
      <p:sp>
        <p:nvSpPr>
          <p:cNvPr id="3" name="Right Arrow 8"/>
          <p:cNvSpPr/>
          <p:nvPr/>
        </p:nvSpPr>
        <p:spPr>
          <a:xfrm>
            <a:off x="407368" y="1700808"/>
            <a:ext cx="4548336" cy="1152128"/>
          </a:xfrm>
          <a:prstGeom prst="rightArrow">
            <a:avLst>
              <a:gd name="adj1" fmla="val 68188"/>
              <a:gd name="adj2" fmla="val 50000"/>
            </a:avLst>
          </a:prstGeom>
          <a:gradFill flip="none" rotWithShape="1">
            <a:gsLst>
              <a:gs pos="46000">
                <a:srgbClr val="F86A9A"/>
              </a:gs>
              <a:gs pos="94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79440" y="2092205"/>
            <a:ext cx="2024208" cy="369332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음소주의</a:t>
            </a:r>
          </a:p>
        </p:txBody>
      </p:sp>
      <p:sp>
        <p:nvSpPr>
          <p:cNvPr id="5" name="Right Arrow 11"/>
          <p:cNvSpPr/>
          <p:nvPr/>
        </p:nvSpPr>
        <p:spPr>
          <a:xfrm rot="10800000">
            <a:off x="5447928" y="1700808"/>
            <a:ext cx="4392488" cy="1152128"/>
          </a:xfrm>
          <a:prstGeom prst="rightArrow">
            <a:avLst>
              <a:gd name="adj1" fmla="val 68188"/>
              <a:gd name="adj2" fmla="val 50000"/>
            </a:avLst>
          </a:prstGeom>
          <a:gradFill flip="none" rotWithShape="1">
            <a:gsLst>
              <a:gs pos="46000">
                <a:srgbClr val="73B2D1"/>
              </a:gs>
              <a:gs pos="94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76368" y="2092205"/>
            <a:ext cx="1560162" cy="369332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형태주의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7448" y="2852934"/>
            <a:ext cx="4720492" cy="2416046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spcBef>
                <a:spcPts val="500"/>
              </a:spcBef>
              <a:buFont typeface="Wingdings" panose="05000000000000000000" pitchFamily="2" charset="2"/>
              <a:buChar char="l"/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실제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발음에 충실하게 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  <a:cs typeface="Arial" pitchFamily="34" charset="0"/>
            </a:endParaRPr>
          </a:p>
          <a:p>
            <a:pPr>
              <a:spcBef>
                <a:spcPts val="500"/>
              </a:spcBef>
            </a:pP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소리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나는 대로 표기하자는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주장</a:t>
            </a:r>
          </a:p>
          <a:p>
            <a:pPr marL="285750" indent="-20638">
              <a:spcBef>
                <a:spcPts val="500"/>
              </a:spcBef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갑씨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갑쓸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갑쎄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갑또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갑과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</a:p>
          <a:p>
            <a:pPr marL="265112">
              <a:spcBef>
                <a:spcPts val="500"/>
              </a:spcBef>
            </a:pP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감만</a:t>
            </a:r>
          </a:p>
          <a:p>
            <a:pPr marL="285750" indent="-20638">
              <a:spcBef>
                <a:spcPts val="500"/>
              </a:spcBef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끄르니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끄러서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끌코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끌치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</a:p>
          <a:p>
            <a:pPr marL="265112">
              <a:spcBef>
                <a:spcPts val="500"/>
              </a:spcBef>
            </a:pP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  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끌터라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끌른다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  <a:cs typeface="Arial" pitchFamily="34" charset="0"/>
            </a:endParaRPr>
          </a:p>
          <a:p>
            <a:pPr>
              <a:spcBef>
                <a:spcPts val="500"/>
              </a:spcBef>
              <a:buFont typeface="Wingdings" panose="05000000000000000000" pitchFamily="2" charset="2"/>
              <a:buChar char="l"/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필자의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글쓰기에 편리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43600" y="2852934"/>
            <a:ext cx="4728864" cy="2074927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spcBef>
                <a:spcPts val="500"/>
              </a:spcBef>
              <a:buFont typeface="Wingdings" panose="05000000000000000000" pitchFamily="2" charset="2"/>
              <a:buChar char="l"/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여러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가지 변이형 가운데서 기본형을 </a:t>
            </a:r>
            <a:endParaRPr lang="en-US" altLang="ko-KR" dirty="0" smtClean="0">
              <a:solidFill>
                <a:schemeClr val="tx1">
                  <a:lumMod val="65000"/>
                  <a:lumOff val="35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  <a:cs typeface="Arial" pitchFamily="34" charset="0"/>
            </a:endParaRPr>
          </a:p>
          <a:p>
            <a:pPr>
              <a:spcBef>
                <a:spcPts val="500"/>
              </a:spcBef>
            </a:pP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 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고정시켜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표기하자는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주장</a:t>
            </a:r>
          </a:p>
          <a:p>
            <a:pPr marL="285750" indent="-20638">
              <a:spcBef>
                <a:spcPts val="500"/>
              </a:spcBef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값이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값을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값에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값도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값과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값만</a:t>
            </a:r>
          </a:p>
          <a:p>
            <a:pPr marL="285750" indent="-20638">
              <a:spcBef>
                <a:spcPts val="500"/>
              </a:spcBef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끓으니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끓어서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끓고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끓지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끓더라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</a:t>
            </a:r>
          </a:p>
          <a:p>
            <a:pPr marL="265112">
              <a:spcBef>
                <a:spcPts val="500"/>
              </a:spcBef>
            </a:pP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  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끓는다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  <a:cs typeface="Arial" pitchFamily="34" charset="0"/>
            </a:endParaRPr>
          </a:p>
          <a:p>
            <a:pPr marL="1588" indent="-1588">
              <a:spcBef>
                <a:spcPts val="500"/>
              </a:spcBef>
              <a:buFont typeface="Wingdings" panose="05000000000000000000" pitchFamily="2" charset="2"/>
              <a:buChar char="l"/>
            </a:pP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독자의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독해에 편리</a:t>
            </a:r>
          </a:p>
        </p:txBody>
      </p:sp>
    </p:spTree>
    <p:extLst>
      <p:ext uri="{BB962C8B-B14F-4D97-AF65-F5344CB8AC3E}">
        <p14:creationId xmlns:p14="http://schemas.microsoft.com/office/powerpoint/2010/main" val="199890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한글맞춤법의 기본 원칙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4511824" y="943933"/>
            <a:ext cx="25442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1600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한글맞춤법 총칙 제</a:t>
            </a:r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1</a:t>
            </a:r>
            <a:r>
              <a:rPr lang="ko-KR" altLang="en-US" sz="1600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항</a:t>
            </a:r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59496" y="1758255"/>
            <a:ext cx="4104456" cy="384721"/>
          </a:xfrm>
          <a:prstGeom prst="rect">
            <a:avLst/>
          </a:prstGeom>
          <a:solidFill>
            <a:srgbClr val="E18B22"/>
          </a:solidFill>
        </p:spPr>
        <p:txBody>
          <a:bodyPr wrap="square" lIns="36000" tIns="0" rIns="36000" bIns="0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음소주의와 형태주의의 결합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95600" y="2360962"/>
            <a:ext cx="540059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표준어를 소리 나는 대로 쓰되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음소주의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7" name="Right Arrow 7"/>
          <p:cNvSpPr/>
          <p:nvPr/>
        </p:nvSpPr>
        <p:spPr>
          <a:xfrm>
            <a:off x="1991544" y="2386085"/>
            <a:ext cx="406456" cy="195976"/>
          </a:xfrm>
          <a:prstGeom prst="rightArrow">
            <a:avLst>
              <a:gd name="adj1" fmla="val 50000"/>
              <a:gd name="adj2" fmla="val 10079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95600" y="2852936"/>
            <a:ext cx="540059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어법에 맞게 씀을 원칙으로 한다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형태주의</a:t>
            </a:r>
            <a:r>
              <a:rPr lang="en-US" altLang="ko-K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9" name="Right Arrow 7"/>
          <p:cNvSpPr/>
          <p:nvPr/>
        </p:nvSpPr>
        <p:spPr>
          <a:xfrm>
            <a:off x="1991544" y="2878059"/>
            <a:ext cx="406456" cy="195976"/>
          </a:xfrm>
          <a:prstGeom prst="rightArrow">
            <a:avLst>
              <a:gd name="adj1" fmla="val 50000"/>
              <a:gd name="adj2" fmla="val 10079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7915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한글맞춤법의 </a:t>
            </a:r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형태주의적</a:t>
            </a:r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표기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5375920" y="943933"/>
            <a:ext cx="29546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1600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괄호 안은 음소주의적 표기</a:t>
            </a:r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87488" y="1556792"/>
            <a:ext cx="6696744" cy="384721"/>
          </a:xfrm>
          <a:prstGeom prst="rect">
            <a:avLst/>
          </a:prstGeom>
          <a:solidFill>
            <a:srgbClr val="9DC252"/>
          </a:solidFill>
        </p:spPr>
        <p:txBody>
          <a:bodyPr wrap="square" lIns="36000" tIns="0" rIns="36000" bIns="0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자음동화 현상을 표기에 반영하지 않음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23592" y="2159499"/>
            <a:ext cx="540059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먹는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멍는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비음동화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신라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실라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유음화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</p:txBody>
      </p:sp>
      <p:sp>
        <p:nvSpPr>
          <p:cNvPr id="6" name="Right Arrow 7"/>
          <p:cNvSpPr/>
          <p:nvPr/>
        </p:nvSpPr>
        <p:spPr>
          <a:xfrm>
            <a:off x="1919536" y="2184622"/>
            <a:ext cx="406456" cy="195976"/>
          </a:xfrm>
          <a:prstGeom prst="rightArrow">
            <a:avLst>
              <a:gd name="adj1" fmla="val 50000"/>
              <a:gd name="adj2" fmla="val 10079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87488" y="2707185"/>
            <a:ext cx="6696744" cy="384721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lIns="36000" tIns="0" rIns="36000" bIns="0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구개음화 현상을 표기에 반영하지 않음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23592" y="3309892"/>
            <a:ext cx="540059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굳이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구지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해돋이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해도지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</p:txBody>
      </p:sp>
      <p:sp>
        <p:nvSpPr>
          <p:cNvPr id="9" name="Right Arrow 7"/>
          <p:cNvSpPr/>
          <p:nvPr/>
        </p:nvSpPr>
        <p:spPr>
          <a:xfrm>
            <a:off x="1919536" y="3335015"/>
            <a:ext cx="406456" cy="195976"/>
          </a:xfrm>
          <a:prstGeom prst="rightArrow">
            <a:avLst>
              <a:gd name="adj1" fmla="val 50000"/>
              <a:gd name="adj2" fmla="val 10079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069582" y="527059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&lt;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참고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: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분철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연철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)&gt;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487488" y="5738520"/>
            <a:ext cx="6096000" cy="71045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1">
              <a:spcBef>
                <a:spcPts val="500"/>
              </a:spcBef>
              <a:buFont typeface="Wingdings" panose="05000000000000000000" pitchFamily="2" charset="2"/>
              <a:buChar char="l"/>
              <a:defRPr/>
            </a:pPr>
            <a:r>
              <a:rPr lang="ko-KR" altLang="en-US" b="1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 체언과 조사 </a:t>
            </a:r>
            <a:r>
              <a:rPr lang="en-US" altLang="ko-KR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: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사람이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사라미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),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사람을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사라믈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  <a:p>
            <a:pPr marL="0" lvl="1">
              <a:spcBef>
                <a:spcPts val="500"/>
              </a:spcBef>
              <a:buFont typeface="Wingdings" panose="05000000000000000000" pitchFamily="2" charset="2"/>
              <a:buChar char="l"/>
              <a:defRPr/>
            </a:pPr>
            <a:r>
              <a:rPr lang="ko-KR" altLang="en-US" b="1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 어간과 어미 </a:t>
            </a:r>
            <a:r>
              <a:rPr lang="en-US" altLang="ko-KR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: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먹어서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머거서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),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먹으니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머그니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8040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한글맞춤법의 </a:t>
            </a:r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음소주의적</a:t>
            </a:r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표기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87488" y="1558527"/>
            <a:ext cx="5081540" cy="384721"/>
          </a:xfrm>
          <a:prstGeom prst="rect">
            <a:avLst/>
          </a:prstGeom>
          <a:solidFill>
            <a:srgbClr val="BDDAE9"/>
          </a:solidFill>
        </p:spPr>
        <p:txBody>
          <a:bodyPr wrap="square" lIns="36000" tIns="0" rIns="36000" bIns="0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ko-KR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두음법칙 현상을 표기에 반영함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23592" y="2161234"/>
            <a:ext cx="684076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노인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참고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: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경로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여자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참고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: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숙녀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연습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참고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: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수련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</p:txBody>
      </p:sp>
      <p:sp>
        <p:nvSpPr>
          <p:cNvPr id="5" name="Right Arrow 7"/>
          <p:cNvSpPr/>
          <p:nvPr/>
        </p:nvSpPr>
        <p:spPr>
          <a:xfrm>
            <a:off x="1919536" y="2186357"/>
            <a:ext cx="406456" cy="195976"/>
          </a:xfrm>
          <a:prstGeom prst="rightArrow">
            <a:avLst>
              <a:gd name="adj1" fmla="val 50000"/>
              <a:gd name="adj2" fmla="val 10079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87487" y="2708920"/>
            <a:ext cx="9261517" cy="384721"/>
          </a:xfrm>
          <a:prstGeom prst="rect">
            <a:avLst/>
          </a:prstGeom>
          <a:solidFill>
            <a:srgbClr val="77B4D3"/>
          </a:solidFill>
        </p:spPr>
        <p:txBody>
          <a:bodyPr wrap="square" lIns="36000" tIns="0" rIns="36000" bIns="0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어근에 생산성이 낮은 접사가 붙을 때는 소리 나는 대로 표기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23592" y="3311627"/>
            <a:ext cx="540059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꼬락서니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무덤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지붕</a:t>
            </a:r>
          </a:p>
        </p:txBody>
      </p:sp>
      <p:sp>
        <p:nvSpPr>
          <p:cNvPr id="8" name="Right Arrow 7"/>
          <p:cNvSpPr/>
          <p:nvPr/>
        </p:nvSpPr>
        <p:spPr>
          <a:xfrm>
            <a:off x="1919536" y="3336750"/>
            <a:ext cx="406456" cy="195976"/>
          </a:xfrm>
          <a:prstGeom prst="rightArrow">
            <a:avLst>
              <a:gd name="adj1" fmla="val 50000"/>
              <a:gd name="adj2" fmla="val 10079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7488" y="4012864"/>
            <a:ext cx="10081120" cy="384721"/>
          </a:xfrm>
          <a:prstGeom prst="rect">
            <a:avLst/>
          </a:prstGeom>
          <a:solidFill>
            <a:srgbClr val="BDDAE9"/>
          </a:solidFill>
        </p:spPr>
        <p:txBody>
          <a:bodyPr wrap="square" lIns="36000" tIns="0" rIns="36000" bIns="0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ko-KR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어근에 접사가 붙을 때 원래의 뜻과 멀어진 것은 소리 나는 대로 표기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23592" y="4615571"/>
            <a:ext cx="540059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무녀리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코끼리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거름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고름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노름</a:t>
            </a:r>
          </a:p>
        </p:txBody>
      </p:sp>
      <p:sp>
        <p:nvSpPr>
          <p:cNvPr id="11" name="Right Arrow 7"/>
          <p:cNvSpPr/>
          <p:nvPr/>
        </p:nvSpPr>
        <p:spPr>
          <a:xfrm>
            <a:off x="1919536" y="4640694"/>
            <a:ext cx="406456" cy="195976"/>
          </a:xfrm>
          <a:prstGeom prst="rightArrow">
            <a:avLst>
              <a:gd name="adj1" fmla="val 50000"/>
              <a:gd name="adj2" fmla="val 10079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84856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60778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사이시옷 표기의 </a:t>
            </a:r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형태주의와</a:t>
            </a:r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음소주의</a:t>
            </a:r>
            <a:endParaRPr lang="ko-KR" altLang="en-US" sz="2200" dirty="0">
              <a:ln>
                <a:solidFill>
                  <a:schemeClr val="tx1">
                    <a:alpha val="30000"/>
                  </a:schemeClr>
                </a:solidFill>
              </a:ln>
              <a:solidFill>
                <a:srgbClr val="27212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86277" y="1556792"/>
            <a:ext cx="2304256" cy="384721"/>
          </a:xfrm>
          <a:prstGeom prst="rect">
            <a:avLst/>
          </a:prstGeom>
          <a:solidFill>
            <a:srgbClr val="9DC252"/>
          </a:solidFill>
        </p:spPr>
        <p:txBody>
          <a:bodyPr wrap="square" lIns="36000" tIns="0" rIns="36000" bIns="0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사잇소리 현상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86276" y="2513838"/>
            <a:ext cx="4421692" cy="384721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lIns="36000" tIns="0" rIns="36000" bIns="0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사잇소리 현상을 표기에 반영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22381" y="3116545"/>
            <a:ext cx="540059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시냇가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냇물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존댓말</a:t>
            </a:r>
          </a:p>
        </p:txBody>
      </p:sp>
      <p:sp>
        <p:nvSpPr>
          <p:cNvPr id="6" name="Right Arrow 7"/>
          <p:cNvSpPr/>
          <p:nvPr/>
        </p:nvSpPr>
        <p:spPr>
          <a:xfrm>
            <a:off x="1818325" y="3141668"/>
            <a:ext cx="406456" cy="195976"/>
          </a:xfrm>
          <a:prstGeom prst="rightArrow">
            <a:avLst>
              <a:gd name="adj1" fmla="val 50000"/>
              <a:gd name="adj2" fmla="val 10079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690533" y="1587152"/>
            <a:ext cx="8687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합성어에서 뒷말의 첫소리가 된소리로 나거나 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‘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ㄴ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’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소리가 덧나는 현상</a:t>
            </a:r>
            <a:endParaRPr lang="en-US" altLang="ko-KR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825108" y="2506913"/>
            <a:ext cx="2520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음소주의적 표기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02669" y="3858565"/>
            <a:ext cx="5773451" cy="384721"/>
          </a:xfrm>
          <a:prstGeom prst="rect">
            <a:avLst/>
          </a:prstGeom>
          <a:solidFill>
            <a:srgbClr val="9DC252"/>
          </a:solidFill>
        </p:spPr>
        <p:txBody>
          <a:bodyPr wrap="square" lIns="36000" tIns="0" rIns="36000" bIns="0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사잇소리 현상을 표기에 반영하지 않음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38773" y="4461272"/>
            <a:ext cx="540059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초점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허점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개수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내과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국문과 </a:t>
            </a:r>
          </a:p>
        </p:txBody>
      </p:sp>
      <p:sp>
        <p:nvSpPr>
          <p:cNvPr id="11" name="Right Arrow 7"/>
          <p:cNvSpPr/>
          <p:nvPr/>
        </p:nvSpPr>
        <p:spPr>
          <a:xfrm>
            <a:off x="1834717" y="4486395"/>
            <a:ext cx="406456" cy="195976"/>
          </a:xfrm>
          <a:prstGeom prst="rightArrow">
            <a:avLst>
              <a:gd name="adj1" fmla="val 50000"/>
              <a:gd name="adj2" fmla="val 10079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176120" y="3851640"/>
            <a:ext cx="2520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형태주의적 표기</a:t>
            </a:r>
          </a:p>
        </p:txBody>
      </p:sp>
    </p:spTree>
    <p:extLst>
      <p:ext uri="{BB962C8B-B14F-4D97-AF65-F5344CB8AC3E}">
        <p14:creationId xmlns:p14="http://schemas.microsoft.com/office/powerpoint/2010/main" val="3620588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614988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사이시옷 표기의 </a:t>
            </a:r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형태주의와</a:t>
            </a:r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음소주의</a:t>
            </a:r>
            <a:endParaRPr lang="ko-KR" altLang="en-US" sz="2200" dirty="0">
              <a:ln>
                <a:solidFill>
                  <a:schemeClr val="tx1">
                    <a:alpha val="30000"/>
                  </a:schemeClr>
                </a:solidFill>
              </a:ln>
              <a:solidFill>
                <a:srgbClr val="272123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12628" y="1556792"/>
            <a:ext cx="9435899" cy="769441"/>
          </a:xfrm>
          <a:prstGeom prst="rect">
            <a:avLst/>
          </a:prstGeom>
          <a:solidFill>
            <a:srgbClr val="BDDAE9"/>
          </a:solidFill>
        </p:spPr>
        <p:txBody>
          <a:bodyPr wrap="square" lIns="36000" tIns="0" rIns="36000" bIns="0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ko-KR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사이시옷은 합성어에서 뒷말의 첫소리가 된소리로 </a:t>
            </a:r>
            <a:r>
              <a:rPr lang="ko-KR" alt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나거나</a:t>
            </a:r>
            <a:endParaRPr lang="en-US" altLang="ko-KR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ts val="3000"/>
              </a:lnSpc>
            </a:pPr>
            <a:r>
              <a:rPr lang="ko-KR" alt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‘</a:t>
            </a:r>
            <a:r>
              <a:rPr lang="ko-KR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ㄴ</a:t>
            </a:r>
            <a:r>
              <a:rPr lang="ko-KR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’ 소리가 덧나는 경우 다음과 같은 조건에서만 적는다</a:t>
            </a:r>
            <a:r>
              <a:rPr lang="en-US" altLang="ko-KR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20741" y="2534852"/>
            <a:ext cx="72008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순 우리말로 된 합성어로서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앞말이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모음으로 끝난 것</a:t>
            </a:r>
          </a:p>
        </p:txBody>
      </p:sp>
      <p:sp>
        <p:nvSpPr>
          <p:cNvPr id="5" name="Right Arrow 7"/>
          <p:cNvSpPr/>
          <p:nvPr/>
        </p:nvSpPr>
        <p:spPr>
          <a:xfrm>
            <a:off x="1916685" y="2559975"/>
            <a:ext cx="406456" cy="195976"/>
          </a:xfrm>
          <a:prstGeom prst="rightArrow">
            <a:avLst>
              <a:gd name="adj1" fmla="val 50000"/>
              <a:gd name="adj2" fmla="val 10079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420741" y="2879863"/>
            <a:ext cx="26981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3">
              <a:buClr>
                <a:schemeClr val="accent1">
                  <a:lumMod val="50000"/>
                </a:schemeClr>
              </a:buClr>
              <a:buSzPct val="100000"/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 귓밥</a:t>
            </a: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나룻배</a:t>
            </a: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나뭇가지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20741" y="3538280"/>
            <a:ext cx="72008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순 우리말과 한자어로 된 합성어로서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앞말이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모음으로 끝난 경우</a:t>
            </a:r>
          </a:p>
        </p:txBody>
      </p:sp>
      <p:sp>
        <p:nvSpPr>
          <p:cNvPr id="8" name="Right Arrow 7"/>
          <p:cNvSpPr/>
          <p:nvPr/>
        </p:nvSpPr>
        <p:spPr>
          <a:xfrm>
            <a:off x="1916685" y="3563403"/>
            <a:ext cx="406456" cy="195976"/>
          </a:xfrm>
          <a:prstGeom prst="rightArrow">
            <a:avLst>
              <a:gd name="adj1" fmla="val 50000"/>
              <a:gd name="adj2" fmla="val 10079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420741" y="3883291"/>
            <a:ext cx="310854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3">
              <a:buClr>
                <a:schemeClr val="accent1">
                  <a:lumMod val="50000"/>
                </a:schemeClr>
              </a:buClr>
              <a:buSzPct val="100000"/>
              <a:buFont typeface="Wingdings" panose="05000000000000000000" pitchFamily="2" charset="2"/>
              <a:buChar char="l"/>
            </a:pPr>
            <a:r>
              <a:rPr lang="ko-KR" altLang="en-US" sz="16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 귓병</a:t>
            </a: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찻잔</a:t>
            </a: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전셋집</a:t>
            </a: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제삿날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20741" y="4484231"/>
            <a:ext cx="72008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두 음절로 된 다음 한자어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: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곳간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셋방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숫자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찻간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툇간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횟수</a:t>
            </a:r>
          </a:p>
        </p:txBody>
      </p:sp>
      <p:sp>
        <p:nvSpPr>
          <p:cNvPr id="11" name="Right Arrow 7"/>
          <p:cNvSpPr/>
          <p:nvPr/>
        </p:nvSpPr>
        <p:spPr>
          <a:xfrm>
            <a:off x="1916685" y="4509354"/>
            <a:ext cx="406456" cy="195976"/>
          </a:xfrm>
          <a:prstGeom prst="rightArrow">
            <a:avLst>
              <a:gd name="adj1" fmla="val 50000"/>
              <a:gd name="adj2" fmla="val 10079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966525" y="5455305"/>
            <a:ext cx="713232" cy="713232"/>
          </a:xfrm>
          <a:prstGeom prst="ellipse">
            <a:avLst/>
          </a:prstGeom>
          <a:solidFill>
            <a:srgbClr val="FA9C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14402" y="5627255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요약</a:t>
            </a:r>
            <a:endParaRPr lang="ko-KR" altLang="en-US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816784" y="5455305"/>
            <a:ext cx="7311663" cy="710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두 요소 중 하나라도 고유어가 포함되어 있으면 사이시옷을 </a:t>
            </a:r>
            <a:r>
              <a:rPr lang="ko-KR" altLang="en-US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씀</a:t>
            </a:r>
            <a:endParaRPr lang="en-US" altLang="ko-KR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>
              <a:spcBef>
                <a:spcPts val="500"/>
              </a:spcBef>
            </a:pPr>
            <a:r>
              <a:rPr lang="en-US" altLang="ko-KR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즉 한자어끼리의 결합에서는 사이시옷을 쓰지 않음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478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21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927648" y="3005599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dirty="0"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3. </a:t>
            </a:r>
            <a:r>
              <a:rPr lang="ko-KR" altLang="en-US" sz="4000" b="1" dirty="0"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문단 쓰기</a:t>
            </a:r>
          </a:p>
        </p:txBody>
      </p:sp>
    </p:spTree>
    <p:extLst>
      <p:ext uri="{BB962C8B-B14F-4D97-AF65-F5344CB8AC3E}">
        <p14:creationId xmlns:p14="http://schemas.microsoft.com/office/powerpoint/2010/main" val="235896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문단의 형식</a:t>
            </a:r>
          </a:p>
        </p:txBody>
      </p:sp>
      <p:sp>
        <p:nvSpPr>
          <p:cNvPr id="3" name="Oval 3"/>
          <p:cNvSpPr/>
          <p:nvPr/>
        </p:nvSpPr>
        <p:spPr>
          <a:xfrm>
            <a:off x="1203047" y="1582997"/>
            <a:ext cx="1211798" cy="1211798"/>
          </a:xfrm>
          <a:prstGeom prst="ellipse">
            <a:avLst/>
          </a:prstGeom>
          <a:solidFill>
            <a:srgbClr val="73B2D1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408836" y="1958063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dirty="0">
                <a:latin typeface="궁서체" panose="02030609000101010101" pitchFamily="17" charset="-127"/>
                <a:ea typeface="궁서체" panose="02030609000101010101" pitchFamily="17" charset="-127"/>
              </a:rPr>
              <a:t>문단</a:t>
            </a:r>
            <a:endParaRPr lang="en-US" altLang="ko-KR" sz="2400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95600" y="1988840"/>
            <a:ext cx="99428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0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화제문</a:t>
            </a:r>
            <a:r>
              <a:rPr lang="en-US" altLang="ko-KR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즉 </a:t>
            </a:r>
            <a:r>
              <a:rPr lang="ko-KR" altLang="en-US" sz="20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소주제문과</a:t>
            </a:r>
            <a:r>
              <a:rPr lang="ko-KR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뒷받침문으로 이루어짐</a:t>
            </a:r>
            <a:r>
              <a:rPr lang="en-US" altLang="ko-KR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. </a:t>
            </a:r>
          </a:p>
        </p:txBody>
      </p:sp>
      <p:sp>
        <p:nvSpPr>
          <p:cNvPr id="6" name="Rounded Rectangle 19"/>
          <p:cNvSpPr/>
          <p:nvPr/>
        </p:nvSpPr>
        <p:spPr>
          <a:xfrm>
            <a:off x="2414845" y="2797821"/>
            <a:ext cx="9009747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7" name="Rounded Rectangle 20"/>
          <p:cNvSpPr/>
          <p:nvPr/>
        </p:nvSpPr>
        <p:spPr>
          <a:xfrm>
            <a:off x="2209056" y="2797821"/>
            <a:ext cx="1555408" cy="468000"/>
          </a:xfrm>
          <a:prstGeom prst="roundRect">
            <a:avLst>
              <a:gd name="adj" fmla="val 50000"/>
            </a:avLst>
          </a:prstGeom>
          <a:solidFill>
            <a:srgbClr val="D7E6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b="1" dirty="0" err="1" smtClean="0">
                <a:solidFill>
                  <a:schemeClr val="tx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화제문</a:t>
            </a:r>
            <a:endParaRPr lang="ko-KR" altLang="en-US" b="1" dirty="0">
              <a:solidFill>
                <a:schemeClr val="tx1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8" name="Rounded Rectangle 22"/>
          <p:cNvSpPr/>
          <p:nvPr/>
        </p:nvSpPr>
        <p:spPr>
          <a:xfrm>
            <a:off x="2421766" y="3414319"/>
            <a:ext cx="9002524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9" name="Rounded Rectangle 23"/>
          <p:cNvSpPr/>
          <p:nvPr/>
        </p:nvSpPr>
        <p:spPr>
          <a:xfrm>
            <a:off x="2216399" y="3414319"/>
            <a:ext cx="1552220" cy="468000"/>
          </a:xfrm>
          <a:prstGeom prst="roundRect">
            <a:avLst>
              <a:gd name="adj" fmla="val 50000"/>
            </a:avLst>
          </a:prstGeom>
          <a:solidFill>
            <a:srgbClr val="F9D99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ko-KR" altLang="en-US" b="1" dirty="0" err="1" smtClean="0">
                <a:solidFill>
                  <a:schemeClr val="tx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뒷받침문</a:t>
            </a:r>
            <a:endParaRPr lang="ko-KR" altLang="en-US" b="1" dirty="0">
              <a:solidFill>
                <a:schemeClr val="tx1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804592" y="2856022"/>
            <a:ext cx="675056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문단에서 말하고자 하는 핵심 내용이 요약적으로 정리되어 있는 문장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804592" y="3504094"/>
            <a:ext cx="75328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spc="-100" dirty="0">
                <a:latin typeface="궁서체" panose="02030609000101010101" pitchFamily="17" charset="-127"/>
                <a:ea typeface="궁서체" panose="02030609000101010101" pitchFamily="17" charset="-127"/>
              </a:rPr>
              <a:t>화제문이 말하고 있는 내용의 근거를 중심으로 </a:t>
            </a:r>
            <a:r>
              <a:rPr lang="ko-KR" altLang="en-US" sz="1600" spc="-1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화제문을</a:t>
            </a:r>
            <a:r>
              <a:rPr lang="ko-KR" altLang="en-US" sz="1600" spc="-100" dirty="0">
                <a:latin typeface="궁서체" panose="02030609000101010101" pitchFamily="17" charset="-127"/>
                <a:ea typeface="궁서체" panose="02030609000101010101" pitchFamily="17" charset="-127"/>
              </a:rPr>
              <a:t> 증명하거나 지지하는 문장</a:t>
            </a:r>
            <a:endParaRPr lang="en-US" altLang="ko-KR" sz="1600" spc="-100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65349" y="4626983"/>
            <a:ext cx="10657184" cy="71814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spcBef>
                <a:spcPts val="800"/>
              </a:spcBef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문단은 적어도 두 문장 이상으로 구성되어야 함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.</a:t>
            </a:r>
          </a:p>
          <a:p>
            <a:pPr>
              <a:spcBef>
                <a:spcPts val="800"/>
              </a:spcBef>
            </a:pP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특수한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상황을 제외하면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일반적인 글에서는 한 문장으로 된 문단은 적절하지 않음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.</a:t>
            </a:r>
          </a:p>
        </p:txBody>
      </p:sp>
      <p:sp>
        <p:nvSpPr>
          <p:cNvPr id="13" name="Rectangle 37"/>
          <p:cNvSpPr/>
          <p:nvPr/>
        </p:nvSpPr>
        <p:spPr>
          <a:xfrm>
            <a:off x="1456586" y="4626983"/>
            <a:ext cx="144016" cy="432048"/>
          </a:xfrm>
          <a:prstGeom prst="rect">
            <a:avLst/>
          </a:prstGeom>
          <a:solidFill>
            <a:srgbClr val="B0D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4440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 err="1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화제문의</a:t>
            </a:r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위치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03512" y="1556792"/>
            <a:ext cx="5832648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문단은 형식적으로 </a:t>
            </a:r>
            <a:r>
              <a:rPr lang="ko-KR" alt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화제문의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위치에 따라 구분됨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.</a:t>
            </a:r>
          </a:p>
        </p:txBody>
      </p:sp>
      <p:sp>
        <p:nvSpPr>
          <p:cNvPr id="4" name="Rectangle 37"/>
          <p:cNvSpPr/>
          <p:nvPr/>
        </p:nvSpPr>
        <p:spPr>
          <a:xfrm>
            <a:off x="1466757" y="1494657"/>
            <a:ext cx="144016" cy="432048"/>
          </a:xfrm>
          <a:prstGeom prst="rect">
            <a:avLst/>
          </a:prstGeom>
          <a:solidFill>
            <a:srgbClr val="B0D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5" name="Rounded Rectangle 19"/>
          <p:cNvSpPr/>
          <p:nvPr/>
        </p:nvSpPr>
        <p:spPr>
          <a:xfrm>
            <a:off x="1729830" y="2358753"/>
            <a:ext cx="9224419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6" name="Rounded Rectangle 20"/>
          <p:cNvSpPr/>
          <p:nvPr/>
        </p:nvSpPr>
        <p:spPr>
          <a:xfrm>
            <a:off x="1729831" y="2358753"/>
            <a:ext cx="1987056" cy="468000"/>
          </a:xfrm>
          <a:prstGeom prst="roundRect">
            <a:avLst>
              <a:gd name="adj" fmla="val 50000"/>
            </a:avLst>
          </a:prstGeom>
          <a:solidFill>
            <a:srgbClr val="D7E6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두괄식 문단</a:t>
            </a:r>
            <a:endParaRPr lang="ko-KR" altLang="en-US" b="1" dirty="0">
              <a:solidFill>
                <a:schemeClr val="tx1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7" name="Rounded Rectangle 22"/>
          <p:cNvSpPr/>
          <p:nvPr/>
        </p:nvSpPr>
        <p:spPr>
          <a:xfrm>
            <a:off x="1736751" y="2975251"/>
            <a:ext cx="9217024" cy="468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8" name="Rounded Rectangle 23"/>
          <p:cNvSpPr/>
          <p:nvPr/>
        </p:nvSpPr>
        <p:spPr>
          <a:xfrm>
            <a:off x="1736752" y="2975251"/>
            <a:ext cx="1982984" cy="468000"/>
          </a:xfrm>
          <a:prstGeom prst="roundRect">
            <a:avLst>
              <a:gd name="adj" fmla="val 50000"/>
            </a:avLst>
          </a:prstGeom>
          <a:solidFill>
            <a:srgbClr val="F9D99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미괄식 문단</a:t>
            </a:r>
            <a:endParaRPr lang="ko-KR" altLang="en-US" b="1" dirty="0">
              <a:solidFill>
                <a:schemeClr val="tx1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702823" y="2412067"/>
            <a:ext cx="37753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화제문이 문단의 제일 앞에 있는 문단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3702823" y="3060139"/>
            <a:ext cx="37753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화제문이 문단의 제일 뒤에 있는 문단</a:t>
            </a:r>
          </a:p>
        </p:txBody>
      </p:sp>
      <p:sp>
        <p:nvSpPr>
          <p:cNvPr id="11" name="Rounded Rectangle 22"/>
          <p:cNvSpPr/>
          <p:nvPr/>
        </p:nvSpPr>
        <p:spPr>
          <a:xfrm>
            <a:off x="1736751" y="3600176"/>
            <a:ext cx="9217024" cy="526387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2" name="Rounded Rectangle 23"/>
          <p:cNvSpPr/>
          <p:nvPr/>
        </p:nvSpPr>
        <p:spPr>
          <a:xfrm>
            <a:off x="1736752" y="3600176"/>
            <a:ext cx="1982984" cy="526387"/>
          </a:xfrm>
          <a:prstGeom prst="roundRect">
            <a:avLst>
              <a:gd name="adj" fmla="val 50000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양괄식 문단</a:t>
            </a:r>
            <a:endParaRPr lang="ko-KR" altLang="en-US" b="1" dirty="0">
              <a:solidFill>
                <a:schemeClr val="tx1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716887" y="3574178"/>
            <a:ext cx="70583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문단의 제일 앞에도 화제문이 있고 문단의 제일 뒤에 </a:t>
            </a:r>
            <a:r>
              <a:rPr lang="ko-KR" altLang="en-US" sz="1600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화제문을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 한번 더 </a:t>
            </a:r>
            <a:endParaRPr lang="en-US" altLang="ko-KR" sz="1600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marL="0" lvl="1"/>
            <a:r>
              <a:rPr lang="ko-KR" altLang="en-US" sz="16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반복적으로 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제시하는 문단</a:t>
            </a:r>
            <a:r>
              <a:rPr lang="en-US" altLang="ko-KR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36751" y="4592418"/>
            <a:ext cx="9217024" cy="67967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양괄식 문단은 흔하지 않아서 문단은 </a:t>
            </a:r>
            <a:r>
              <a:rPr lang="ko-KR" alt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화제문의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 위치에 따라 </a:t>
            </a:r>
            <a:endParaRPr lang="en-US" altLang="ko-KR" sz="2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  <a:cs typeface="Arial" pitchFamily="34" charset="0"/>
            </a:endParaRPr>
          </a:p>
          <a:p>
            <a:pPr>
              <a:spcBef>
                <a:spcPts val="500"/>
              </a:spcBef>
            </a:pP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두괄식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문단과 미괄식 문단으로 나누어지는 것이 일반적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.</a:t>
            </a:r>
          </a:p>
        </p:txBody>
      </p:sp>
      <p:sp>
        <p:nvSpPr>
          <p:cNvPr id="15" name="Rectangle 37"/>
          <p:cNvSpPr/>
          <p:nvPr/>
        </p:nvSpPr>
        <p:spPr>
          <a:xfrm>
            <a:off x="1466757" y="4600874"/>
            <a:ext cx="144016" cy="648000"/>
          </a:xfrm>
          <a:prstGeom prst="rect">
            <a:avLst/>
          </a:prstGeom>
          <a:solidFill>
            <a:srgbClr val="B0D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4099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문단의 내부 구성 요건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59496" y="1484784"/>
            <a:ext cx="5832648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문단의 내용적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요건 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: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통일성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긴밀성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,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  <a:cs typeface="Arial" pitchFamily="34" charset="0"/>
              </a:rPr>
              <a:t>완결성</a:t>
            </a:r>
          </a:p>
        </p:txBody>
      </p:sp>
      <p:sp>
        <p:nvSpPr>
          <p:cNvPr id="4" name="Rectangle 37"/>
          <p:cNvSpPr/>
          <p:nvPr/>
        </p:nvSpPr>
        <p:spPr>
          <a:xfrm>
            <a:off x="1322741" y="1422649"/>
            <a:ext cx="144016" cy="432048"/>
          </a:xfrm>
          <a:prstGeom prst="rect">
            <a:avLst/>
          </a:prstGeom>
          <a:solidFill>
            <a:srgbClr val="F5B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5" name="타원형 설명선 4"/>
          <p:cNvSpPr/>
          <p:nvPr/>
        </p:nvSpPr>
        <p:spPr>
          <a:xfrm>
            <a:off x="1775520" y="2430761"/>
            <a:ext cx="1670979" cy="1312912"/>
          </a:xfrm>
          <a:prstGeom prst="wedgeEllipseCallout">
            <a:avLst/>
          </a:prstGeom>
          <a:solidFill>
            <a:srgbClr val="B8D3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통일성</a:t>
            </a:r>
            <a:endParaRPr lang="ko-KR" altLang="en-US" sz="2400" dirty="0">
              <a:solidFill>
                <a:schemeClr val="tx1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6" name="타원형 설명선 5"/>
          <p:cNvSpPr/>
          <p:nvPr/>
        </p:nvSpPr>
        <p:spPr>
          <a:xfrm>
            <a:off x="4691658" y="2430761"/>
            <a:ext cx="1670979" cy="1312912"/>
          </a:xfrm>
          <a:prstGeom prst="wedgeEllipseCallout">
            <a:avLst/>
          </a:prstGeom>
          <a:solidFill>
            <a:srgbClr val="94C4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chemeClr val="tx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긴밀성</a:t>
            </a:r>
          </a:p>
        </p:txBody>
      </p:sp>
      <p:sp>
        <p:nvSpPr>
          <p:cNvPr id="7" name="타원형 설명선 6"/>
          <p:cNvSpPr/>
          <p:nvPr/>
        </p:nvSpPr>
        <p:spPr>
          <a:xfrm>
            <a:off x="7679804" y="2396853"/>
            <a:ext cx="1670979" cy="1312912"/>
          </a:xfrm>
          <a:prstGeom prst="wedgeEllipseCallout">
            <a:avLst/>
          </a:prstGeom>
          <a:solidFill>
            <a:srgbClr val="F9D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chemeClr val="tx1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완결성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875234" y="4086945"/>
            <a:ext cx="3096344" cy="1051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500"/>
              </a:spcBef>
            </a:pP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뒷받침문에서는 </a:t>
            </a:r>
            <a:r>
              <a:rPr lang="ko-KR" altLang="en-US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화제문과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endParaRPr lang="en-US" altLang="ko-KR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spcBef>
                <a:spcPts val="500"/>
              </a:spcBef>
            </a:pPr>
            <a:r>
              <a:rPr lang="ko-KR" altLang="en-US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관련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있는 </a:t>
            </a:r>
            <a:r>
              <a:rPr lang="ko-KR" altLang="en-US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내용만이 </a:t>
            </a:r>
            <a:endParaRPr lang="en-US" altLang="ko-KR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spcBef>
                <a:spcPts val="500"/>
              </a:spcBef>
            </a:pPr>
            <a:r>
              <a:rPr lang="ko-KR" altLang="en-US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다루어져야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한다는 것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4122991" y="4091485"/>
            <a:ext cx="2808312" cy="1051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500"/>
              </a:spcBef>
            </a:pP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문단 내의 </a:t>
            </a:r>
            <a:r>
              <a:rPr lang="ko-KR" altLang="en-US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선호하는 </a:t>
            </a:r>
            <a:endParaRPr lang="en-US" altLang="ko-KR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spcBef>
                <a:spcPts val="500"/>
              </a:spcBef>
            </a:pPr>
            <a:r>
              <a:rPr lang="ko-KR" altLang="en-US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문장이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연관성 있게 </a:t>
            </a:r>
            <a:endParaRPr lang="en-US" altLang="ko-KR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spcBef>
                <a:spcPts val="500"/>
              </a:spcBef>
            </a:pPr>
            <a:r>
              <a:rPr lang="ko-KR" altLang="en-US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이어져야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한다는 것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7111137" y="4086945"/>
            <a:ext cx="2808312" cy="1051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500"/>
              </a:spcBef>
            </a:pPr>
            <a:r>
              <a:rPr lang="ko-KR" altLang="en-US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화제문에서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 말한 바가 </a:t>
            </a:r>
            <a:endParaRPr lang="en-US" altLang="ko-KR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spcBef>
                <a:spcPts val="500"/>
              </a:spcBef>
            </a:pPr>
            <a:r>
              <a:rPr lang="ko-KR" altLang="en-US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뒷받침문에서 충분히</a:t>
            </a:r>
            <a:endParaRPr lang="en-US" altLang="ko-KR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spcBef>
                <a:spcPts val="500"/>
              </a:spcBef>
            </a:pPr>
            <a:r>
              <a:rPr lang="ko-KR" altLang="en-US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논의되어야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한다는 것</a:t>
            </a:r>
          </a:p>
        </p:txBody>
      </p:sp>
    </p:spTree>
    <p:extLst>
      <p:ext uri="{BB962C8B-B14F-4D97-AF65-F5344CB8AC3E}">
        <p14:creationId xmlns:p14="http://schemas.microsoft.com/office/powerpoint/2010/main" val="372947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21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927648" y="3005599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dirty="0"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4. </a:t>
            </a:r>
            <a:r>
              <a:rPr lang="ko-KR" altLang="en-US" sz="4000" b="1" dirty="0"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한국 문학의 범위와 갈래</a:t>
            </a:r>
          </a:p>
        </p:txBody>
      </p:sp>
    </p:spTree>
    <p:extLst>
      <p:ext uri="{BB962C8B-B14F-4D97-AF65-F5344CB8AC3E}">
        <p14:creationId xmlns:p14="http://schemas.microsoft.com/office/powerpoint/2010/main" val="86339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한국 문학의 정의와 범위</a:t>
            </a:r>
          </a:p>
        </p:txBody>
      </p:sp>
      <p:sp>
        <p:nvSpPr>
          <p:cNvPr id="3" name="Rounded Rectangle 12"/>
          <p:cNvSpPr/>
          <p:nvPr/>
        </p:nvSpPr>
        <p:spPr>
          <a:xfrm rot="16200000">
            <a:off x="5348328" y="-1677423"/>
            <a:ext cx="936104" cy="7704857"/>
          </a:xfrm>
          <a:prstGeom prst="roundRect">
            <a:avLst>
              <a:gd name="adj" fmla="val 3476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endParaRPr lang="en-US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044262" y="1804128"/>
            <a:ext cx="7624546" cy="772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500"/>
              </a:spcBef>
            </a:pPr>
            <a:r>
              <a:rPr lang="ko-KR" altLang="en-US" sz="2000" b="1" spc="-100" dirty="0">
                <a:latin typeface="궁서체" panose="02030609000101010101" pitchFamily="17" charset="-127"/>
                <a:ea typeface="궁서체" panose="02030609000101010101" pitchFamily="17" charset="-127"/>
              </a:rPr>
              <a:t>한국인이 한국인 수용자를 대상으로 하여 한국인의 감정과 </a:t>
            </a:r>
            <a:endParaRPr lang="en-US" altLang="ko-KR" sz="2000" b="1" spc="-100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spcBef>
                <a:spcPts val="500"/>
              </a:spcBef>
            </a:pPr>
            <a:r>
              <a:rPr lang="ko-KR" altLang="en-US" sz="2000" b="1" spc="-1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사상을 </a:t>
            </a:r>
            <a:r>
              <a:rPr lang="ko-KR" altLang="en-US" sz="2000" b="1" spc="-100" dirty="0">
                <a:latin typeface="궁서체" panose="02030609000101010101" pitchFamily="17" charset="-127"/>
                <a:ea typeface="궁서체" panose="02030609000101010101" pitchFamily="17" charset="-127"/>
              </a:rPr>
              <a:t>담아 한국어로 생산한 문학</a:t>
            </a:r>
            <a:endParaRPr lang="en-US" altLang="ko-KR" sz="2000" b="1" spc="-100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grpSp>
        <p:nvGrpSpPr>
          <p:cNvPr id="5" name="Group 10"/>
          <p:cNvGrpSpPr/>
          <p:nvPr/>
        </p:nvGrpSpPr>
        <p:grpSpPr>
          <a:xfrm rot="5400000">
            <a:off x="3266670" y="1836639"/>
            <a:ext cx="360040" cy="3256730"/>
            <a:chOff x="4355976" y="1772816"/>
            <a:chExt cx="360040" cy="3256730"/>
          </a:xfrm>
        </p:grpSpPr>
        <p:sp>
          <p:nvSpPr>
            <p:cNvPr id="6" name="Rounded Rectangle 3"/>
            <p:cNvSpPr/>
            <p:nvPr/>
          </p:nvSpPr>
          <p:spPr>
            <a:xfrm rot="10800000">
              <a:off x="4355976" y="1772816"/>
              <a:ext cx="360040" cy="32403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  <p:sp>
          <p:nvSpPr>
            <p:cNvPr id="7" name="Rounded Rectangle 4"/>
            <p:cNvSpPr/>
            <p:nvPr/>
          </p:nvSpPr>
          <p:spPr>
            <a:xfrm rot="10800000">
              <a:off x="4355976" y="3445370"/>
              <a:ext cx="360040" cy="1584176"/>
            </a:xfrm>
            <a:custGeom>
              <a:avLst/>
              <a:gdLst/>
              <a:ahLst/>
              <a:cxnLst/>
              <a:rect l="l" t="t" r="r" b="b"/>
              <a:pathLst>
                <a:path w="360040" h="2104603">
                  <a:moveTo>
                    <a:pt x="360040" y="2104603"/>
                  </a:moveTo>
                  <a:lnTo>
                    <a:pt x="0" y="2104603"/>
                  </a:lnTo>
                  <a:lnTo>
                    <a:pt x="0" y="180020"/>
                  </a:lnTo>
                  <a:cubicBezTo>
                    <a:pt x="0" y="80598"/>
                    <a:pt x="80598" y="0"/>
                    <a:pt x="180020" y="0"/>
                  </a:cubicBezTo>
                  <a:cubicBezTo>
                    <a:pt x="279442" y="0"/>
                    <a:pt x="360040" y="80598"/>
                    <a:pt x="360040" y="180020"/>
                  </a:cubicBezTo>
                  <a:close/>
                </a:path>
              </a:pathLst>
            </a:custGeom>
            <a:solidFill>
              <a:srgbClr val="73B2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</p:grpSp>
      <p:grpSp>
        <p:nvGrpSpPr>
          <p:cNvPr id="8" name="Group 11"/>
          <p:cNvGrpSpPr/>
          <p:nvPr/>
        </p:nvGrpSpPr>
        <p:grpSpPr>
          <a:xfrm rot="5400000">
            <a:off x="3266670" y="2792947"/>
            <a:ext cx="360040" cy="3256730"/>
            <a:chOff x="4355976" y="1772816"/>
            <a:chExt cx="360040" cy="3256730"/>
          </a:xfrm>
        </p:grpSpPr>
        <p:sp>
          <p:nvSpPr>
            <p:cNvPr id="9" name="Rounded Rectangle 12"/>
            <p:cNvSpPr/>
            <p:nvPr/>
          </p:nvSpPr>
          <p:spPr>
            <a:xfrm rot="10800000">
              <a:off x="4355976" y="1772816"/>
              <a:ext cx="360040" cy="32403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  <p:sp>
          <p:nvSpPr>
            <p:cNvPr id="10" name="Rounded Rectangle 4"/>
            <p:cNvSpPr/>
            <p:nvPr/>
          </p:nvSpPr>
          <p:spPr>
            <a:xfrm rot="10800000">
              <a:off x="4355976" y="3445370"/>
              <a:ext cx="360040" cy="1584176"/>
            </a:xfrm>
            <a:custGeom>
              <a:avLst/>
              <a:gdLst/>
              <a:ahLst/>
              <a:cxnLst/>
              <a:rect l="l" t="t" r="r" b="b"/>
              <a:pathLst>
                <a:path w="360040" h="2104603">
                  <a:moveTo>
                    <a:pt x="360040" y="2104603"/>
                  </a:moveTo>
                  <a:lnTo>
                    <a:pt x="0" y="2104603"/>
                  </a:lnTo>
                  <a:lnTo>
                    <a:pt x="0" y="180020"/>
                  </a:lnTo>
                  <a:cubicBezTo>
                    <a:pt x="0" y="80598"/>
                    <a:pt x="80598" y="0"/>
                    <a:pt x="180020" y="0"/>
                  </a:cubicBezTo>
                  <a:cubicBezTo>
                    <a:pt x="279442" y="0"/>
                    <a:pt x="360040" y="80598"/>
                    <a:pt x="360040" y="180020"/>
                  </a:cubicBezTo>
                  <a:close/>
                </a:path>
              </a:pathLst>
            </a:custGeom>
            <a:solidFill>
              <a:srgbClr val="F6BF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</p:grpSp>
      <p:grpSp>
        <p:nvGrpSpPr>
          <p:cNvPr id="11" name="Group 18"/>
          <p:cNvGrpSpPr/>
          <p:nvPr/>
        </p:nvGrpSpPr>
        <p:grpSpPr>
          <a:xfrm rot="5400000">
            <a:off x="8460467" y="1148339"/>
            <a:ext cx="360041" cy="4501691"/>
            <a:chOff x="4355976" y="1772816"/>
            <a:chExt cx="360041" cy="3256730"/>
          </a:xfrm>
        </p:grpSpPr>
        <p:sp>
          <p:nvSpPr>
            <p:cNvPr id="12" name="Rounded Rectangle 19"/>
            <p:cNvSpPr/>
            <p:nvPr/>
          </p:nvSpPr>
          <p:spPr>
            <a:xfrm rot="10800000">
              <a:off x="4355976" y="1772816"/>
              <a:ext cx="360040" cy="32403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  <p:sp>
          <p:nvSpPr>
            <p:cNvPr id="13" name="Rounded Rectangle 4"/>
            <p:cNvSpPr/>
            <p:nvPr/>
          </p:nvSpPr>
          <p:spPr>
            <a:xfrm rot="10800000">
              <a:off x="4355977" y="3960759"/>
              <a:ext cx="360040" cy="1068787"/>
            </a:xfrm>
            <a:custGeom>
              <a:avLst/>
              <a:gdLst/>
              <a:ahLst/>
              <a:cxnLst/>
              <a:rect l="l" t="t" r="r" b="b"/>
              <a:pathLst>
                <a:path w="360040" h="2104603">
                  <a:moveTo>
                    <a:pt x="360040" y="2104603"/>
                  </a:moveTo>
                  <a:lnTo>
                    <a:pt x="0" y="2104603"/>
                  </a:lnTo>
                  <a:lnTo>
                    <a:pt x="0" y="180020"/>
                  </a:lnTo>
                  <a:cubicBezTo>
                    <a:pt x="0" y="80598"/>
                    <a:pt x="80598" y="0"/>
                    <a:pt x="180020" y="0"/>
                  </a:cubicBezTo>
                  <a:cubicBezTo>
                    <a:pt x="279442" y="0"/>
                    <a:pt x="360040" y="80598"/>
                    <a:pt x="360040" y="180020"/>
                  </a:cubicBezTo>
                  <a:close/>
                </a:path>
              </a:pathLst>
            </a:custGeom>
            <a:solidFill>
              <a:srgbClr val="A0C4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</p:grpSp>
      <p:grpSp>
        <p:nvGrpSpPr>
          <p:cNvPr id="14" name="Group 25"/>
          <p:cNvGrpSpPr/>
          <p:nvPr/>
        </p:nvGrpSpPr>
        <p:grpSpPr>
          <a:xfrm rot="5400000">
            <a:off x="7836091" y="2792948"/>
            <a:ext cx="360040" cy="3256730"/>
            <a:chOff x="4355976" y="1772816"/>
            <a:chExt cx="360040" cy="3256730"/>
          </a:xfrm>
        </p:grpSpPr>
        <p:sp>
          <p:nvSpPr>
            <p:cNvPr id="15" name="Rounded Rectangle 26"/>
            <p:cNvSpPr/>
            <p:nvPr/>
          </p:nvSpPr>
          <p:spPr>
            <a:xfrm rot="10800000">
              <a:off x="4355976" y="1772816"/>
              <a:ext cx="360040" cy="32403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  <p:sp>
          <p:nvSpPr>
            <p:cNvPr id="16" name="Rounded Rectangle 4"/>
            <p:cNvSpPr/>
            <p:nvPr/>
          </p:nvSpPr>
          <p:spPr>
            <a:xfrm rot="10800000">
              <a:off x="4355976" y="3550294"/>
              <a:ext cx="360040" cy="1479252"/>
            </a:xfrm>
            <a:custGeom>
              <a:avLst/>
              <a:gdLst/>
              <a:ahLst/>
              <a:cxnLst/>
              <a:rect l="l" t="t" r="r" b="b"/>
              <a:pathLst>
                <a:path w="360040" h="2104603">
                  <a:moveTo>
                    <a:pt x="360040" y="2104603"/>
                  </a:moveTo>
                  <a:lnTo>
                    <a:pt x="0" y="2104603"/>
                  </a:lnTo>
                  <a:lnTo>
                    <a:pt x="0" y="180020"/>
                  </a:lnTo>
                  <a:cubicBezTo>
                    <a:pt x="0" y="80598"/>
                    <a:pt x="80598" y="0"/>
                    <a:pt x="180020" y="0"/>
                  </a:cubicBezTo>
                  <a:cubicBezTo>
                    <a:pt x="279442" y="0"/>
                    <a:pt x="360040" y="80598"/>
                    <a:pt x="360040" y="180020"/>
                  </a:cubicBezTo>
                  <a:close/>
                </a:path>
              </a:pathLst>
            </a:custGeom>
            <a:solidFill>
              <a:srgbClr val="F86A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</p:grpSp>
      <p:sp>
        <p:nvSpPr>
          <p:cNvPr id="17" name="Isosceles Triangle 28"/>
          <p:cNvSpPr/>
          <p:nvPr/>
        </p:nvSpPr>
        <p:spPr>
          <a:xfrm rot="5400000">
            <a:off x="6958549" y="4934324"/>
            <a:ext cx="131639" cy="263277"/>
          </a:xfrm>
          <a:prstGeom prst="triangle">
            <a:avLst/>
          </a:prstGeom>
          <a:solidFill>
            <a:srgbClr val="F86A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215739" y="3280337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생산자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3783545" y="3275692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한국인</a:t>
            </a:r>
            <a:endParaRPr lang="en-US" altLang="ko-KR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215739" y="422112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수용자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3783545" y="4216483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한국인</a:t>
            </a:r>
            <a:endParaRPr lang="en-US" altLang="ko-KR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6847269" y="3214517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내용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8106682" y="3209872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한국인의 감정과 사상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6851833" y="4241292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매체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8345806" y="4248475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한국인</a:t>
            </a:r>
            <a:endParaRPr lang="en-US" altLang="ko-KR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7182920" y="4920961"/>
            <a:ext cx="4961751" cy="959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spcBef>
                <a:spcPts val="500"/>
              </a:spcBef>
            </a:pP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그러나 한문이 동아시아 공용 문어였던 점을 </a:t>
            </a:r>
            <a:endParaRPr lang="en-US" altLang="ko-KR" sz="1600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marL="0" lvl="1">
              <a:spcBef>
                <a:spcPts val="500"/>
              </a:spcBef>
            </a:pPr>
            <a:r>
              <a:rPr lang="ko-KR" altLang="en-US" sz="16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감안하여 한문학도 </a:t>
            </a:r>
            <a:r>
              <a:rPr lang="ko-KR" altLang="en-US" sz="1600" dirty="0">
                <a:latin typeface="궁서체" panose="02030609000101010101" pitchFamily="17" charset="-127"/>
                <a:ea typeface="궁서체" panose="02030609000101010101" pitchFamily="17" charset="-127"/>
              </a:rPr>
              <a:t>한국 문학 </a:t>
            </a:r>
            <a:r>
              <a:rPr lang="ko-KR" altLang="en-US" sz="16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범위에</a:t>
            </a:r>
            <a:endParaRPr lang="en-US" altLang="ko-KR" sz="1600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marL="0" lvl="1">
              <a:spcBef>
                <a:spcPts val="500"/>
              </a:spcBef>
            </a:pPr>
            <a:r>
              <a:rPr lang="ko-KR" altLang="en-US" sz="16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넣는 것이 일반적임</a:t>
            </a:r>
            <a:endParaRPr lang="ko-KR" altLang="en-US" sz="1600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7219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문학의 갈래</a:t>
            </a:r>
          </a:p>
        </p:txBody>
      </p:sp>
      <p:sp>
        <p:nvSpPr>
          <p:cNvPr id="3" name="Isosceles Triangle 5"/>
          <p:cNvSpPr/>
          <p:nvPr/>
        </p:nvSpPr>
        <p:spPr>
          <a:xfrm rot="5400000">
            <a:off x="1441541" y="1697400"/>
            <a:ext cx="131639" cy="263277"/>
          </a:xfrm>
          <a:prstGeom prst="triangle">
            <a:avLst/>
          </a:prstGeom>
          <a:solidFill>
            <a:srgbClr val="73B2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4" name="Isosceles Triangle 14"/>
          <p:cNvSpPr/>
          <p:nvPr/>
        </p:nvSpPr>
        <p:spPr>
          <a:xfrm rot="5400000">
            <a:off x="1441541" y="2705329"/>
            <a:ext cx="131639" cy="263277"/>
          </a:xfrm>
          <a:prstGeom prst="triangle">
            <a:avLst/>
          </a:prstGeom>
          <a:solidFill>
            <a:srgbClr val="F6BF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665711" y="1619203"/>
            <a:ext cx="9793088" cy="772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문학 작품들을 일정한 기준에 따라 계통성 있게 분류하여 </a:t>
            </a:r>
            <a:endParaRPr lang="en-US" altLang="ko-KR" sz="2000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>
              <a:spcBef>
                <a:spcPts val="500"/>
              </a:spcBef>
            </a:pPr>
            <a:r>
              <a:rPr lang="ko-KR" altLang="en-US" sz="2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질서를 </a:t>
            </a:r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만든 문학의 분류 체계</a:t>
            </a:r>
            <a:endParaRPr lang="en-US" altLang="ko-KR" sz="2000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665711" y="2636912"/>
            <a:ext cx="9793088" cy="772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아리스토텔레스가  </a:t>
            </a:r>
            <a:r>
              <a:rPr lang="en-US" altLang="ko-KR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『</a:t>
            </a:r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시학</a:t>
            </a:r>
            <a:r>
              <a:rPr lang="en-US" altLang="ko-KR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』</a:t>
            </a:r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에서 문학 작품을 분류한 것을 </a:t>
            </a:r>
            <a:endParaRPr lang="en-US" altLang="ko-KR" sz="2000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>
              <a:spcBef>
                <a:spcPts val="500"/>
              </a:spcBef>
            </a:pPr>
            <a:r>
              <a:rPr lang="ko-KR" altLang="en-US" sz="2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최초의 </a:t>
            </a:r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문학 분류로 간주함</a:t>
            </a:r>
          </a:p>
        </p:txBody>
      </p:sp>
    </p:spTree>
    <p:extLst>
      <p:ext uri="{BB962C8B-B14F-4D97-AF65-F5344CB8AC3E}">
        <p14:creationId xmlns:p14="http://schemas.microsoft.com/office/powerpoint/2010/main" val="114161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문학 갈래 분류의 여러 가지 기준</a:t>
            </a:r>
          </a:p>
        </p:txBody>
      </p:sp>
      <p:grpSp>
        <p:nvGrpSpPr>
          <p:cNvPr id="3" name="Group 10"/>
          <p:cNvGrpSpPr/>
          <p:nvPr/>
        </p:nvGrpSpPr>
        <p:grpSpPr>
          <a:xfrm rot="5400000">
            <a:off x="4098785" y="-933614"/>
            <a:ext cx="471586" cy="5933858"/>
            <a:chOff x="4355975" y="1084738"/>
            <a:chExt cx="360041" cy="3944808"/>
          </a:xfrm>
        </p:grpSpPr>
        <p:sp>
          <p:nvSpPr>
            <p:cNvPr id="4" name="Rounded Rectangle 3"/>
            <p:cNvSpPr/>
            <p:nvPr/>
          </p:nvSpPr>
          <p:spPr>
            <a:xfrm rot="10800000">
              <a:off x="4355976" y="1084738"/>
              <a:ext cx="360040" cy="3928438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0800000">
              <a:off x="4355975" y="2999562"/>
              <a:ext cx="360040" cy="2029984"/>
            </a:xfrm>
            <a:custGeom>
              <a:avLst/>
              <a:gdLst/>
              <a:ahLst/>
              <a:cxnLst/>
              <a:rect l="l" t="t" r="r" b="b"/>
              <a:pathLst>
                <a:path w="360040" h="2104603">
                  <a:moveTo>
                    <a:pt x="360040" y="2104603"/>
                  </a:moveTo>
                  <a:lnTo>
                    <a:pt x="0" y="2104603"/>
                  </a:lnTo>
                  <a:lnTo>
                    <a:pt x="0" y="180020"/>
                  </a:lnTo>
                  <a:cubicBezTo>
                    <a:pt x="0" y="80598"/>
                    <a:pt x="80598" y="0"/>
                    <a:pt x="180020" y="0"/>
                  </a:cubicBezTo>
                  <a:cubicBezTo>
                    <a:pt x="279442" y="0"/>
                    <a:pt x="360040" y="80598"/>
                    <a:pt x="360040" y="180020"/>
                  </a:cubicBezTo>
                  <a:close/>
                </a:path>
              </a:pathLst>
            </a:custGeom>
            <a:solidFill>
              <a:srgbClr val="73B2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</p:grpSp>
      <p:grpSp>
        <p:nvGrpSpPr>
          <p:cNvPr id="6" name="Group 11"/>
          <p:cNvGrpSpPr/>
          <p:nvPr/>
        </p:nvGrpSpPr>
        <p:grpSpPr>
          <a:xfrm rot="5400000">
            <a:off x="4100747" y="260031"/>
            <a:ext cx="471600" cy="5929924"/>
            <a:chOff x="4355976" y="886328"/>
            <a:chExt cx="360040" cy="4143218"/>
          </a:xfrm>
        </p:grpSpPr>
        <p:sp>
          <p:nvSpPr>
            <p:cNvPr id="7" name="Rounded Rectangle 12"/>
            <p:cNvSpPr/>
            <p:nvPr/>
          </p:nvSpPr>
          <p:spPr>
            <a:xfrm rot="10800000">
              <a:off x="4355976" y="886328"/>
              <a:ext cx="360040" cy="4126848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  <p:sp>
          <p:nvSpPr>
            <p:cNvPr id="8" name="Rounded Rectangle 4"/>
            <p:cNvSpPr/>
            <p:nvPr/>
          </p:nvSpPr>
          <p:spPr>
            <a:xfrm rot="10800000">
              <a:off x="4355976" y="2898796"/>
              <a:ext cx="360040" cy="2130750"/>
            </a:xfrm>
            <a:custGeom>
              <a:avLst/>
              <a:gdLst/>
              <a:ahLst/>
              <a:cxnLst/>
              <a:rect l="l" t="t" r="r" b="b"/>
              <a:pathLst>
                <a:path w="360040" h="2104603">
                  <a:moveTo>
                    <a:pt x="360040" y="2104603"/>
                  </a:moveTo>
                  <a:lnTo>
                    <a:pt x="0" y="2104603"/>
                  </a:lnTo>
                  <a:lnTo>
                    <a:pt x="0" y="180020"/>
                  </a:lnTo>
                  <a:cubicBezTo>
                    <a:pt x="0" y="80598"/>
                    <a:pt x="80598" y="0"/>
                    <a:pt x="180020" y="0"/>
                  </a:cubicBezTo>
                  <a:cubicBezTo>
                    <a:pt x="279442" y="0"/>
                    <a:pt x="360040" y="80598"/>
                    <a:pt x="360040" y="180020"/>
                  </a:cubicBezTo>
                  <a:close/>
                </a:path>
              </a:pathLst>
            </a:custGeom>
            <a:solidFill>
              <a:srgbClr val="F6BF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</p:grpSp>
      <p:grpSp>
        <p:nvGrpSpPr>
          <p:cNvPr id="9" name="Group 18"/>
          <p:cNvGrpSpPr/>
          <p:nvPr/>
        </p:nvGrpSpPr>
        <p:grpSpPr>
          <a:xfrm rot="5400000">
            <a:off x="4106953" y="1450818"/>
            <a:ext cx="471601" cy="5917508"/>
            <a:chOff x="4355974" y="748549"/>
            <a:chExt cx="360042" cy="4280997"/>
          </a:xfrm>
        </p:grpSpPr>
        <p:sp>
          <p:nvSpPr>
            <p:cNvPr id="10" name="Rounded Rectangle 19"/>
            <p:cNvSpPr/>
            <p:nvPr/>
          </p:nvSpPr>
          <p:spPr>
            <a:xfrm rot="10800000">
              <a:off x="4355974" y="748549"/>
              <a:ext cx="360040" cy="4264627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  <p:sp>
          <p:nvSpPr>
            <p:cNvPr id="11" name="Rounded Rectangle 4"/>
            <p:cNvSpPr/>
            <p:nvPr/>
          </p:nvSpPr>
          <p:spPr>
            <a:xfrm rot="10800000">
              <a:off x="4355976" y="2832303"/>
              <a:ext cx="360040" cy="2197243"/>
            </a:xfrm>
            <a:custGeom>
              <a:avLst/>
              <a:gdLst/>
              <a:ahLst/>
              <a:cxnLst/>
              <a:rect l="l" t="t" r="r" b="b"/>
              <a:pathLst>
                <a:path w="360040" h="2104603">
                  <a:moveTo>
                    <a:pt x="360040" y="2104603"/>
                  </a:moveTo>
                  <a:lnTo>
                    <a:pt x="0" y="2104603"/>
                  </a:lnTo>
                  <a:lnTo>
                    <a:pt x="0" y="180020"/>
                  </a:lnTo>
                  <a:cubicBezTo>
                    <a:pt x="0" y="80598"/>
                    <a:pt x="80598" y="0"/>
                    <a:pt x="180020" y="0"/>
                  </a:cubicBezTo>
                  <a:cubicBezTo>
                    <a:pt x="279442" y="0"/>
                    <a:pt x="360040" y="80598"/>
                    <a:pt x="360040" y="180020"/>
                  </a:cubicBezTo>
                  <a:close/>
                </a:path>
              </a:pathLst>
            </a:custGeom>
            <a:solidFill>
              <a:srgbClr val="A0C4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1544153" y="1844824"/>
            <a:ext cx="2608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언어 사용 방법에 따라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4558713" y="1837065"/>
            <a:ext cx="2608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운문 문학과 산문 문학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1925578" y="3040326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전달 방식에 따라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4586641" y="3040326"/>
            <a:ext cx="2608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구비 문학과 기록 문학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544153" y="4220268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작품의 표현 양식에 따라 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4586641" y="4238577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서정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서사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극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교술</a:t>
            </a:r>
          </a:p>
        </p:txBody>
      </p:sp>
    </p:spTree>
    <p:extLst>
      <p:ext uri="{BB962C8B-B14F-4D97-AF65-F5344CB8AC3E}">
        <p14:creationId xmlns:p14="http://schemas.microsoft.com/office/powerpoint/2010/main" val="50550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문학의 기본 갈래</a:t>
            </a:r>
            <a:r>
              <a:rPr lang="en-US" altLang="ko-KR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보편 갈래</a:t>
            </a:r>
            <a:r>
              <a:rPr lang="en-US" altLang="ko-KR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5858343"/>
              </p:ext>
            </p:extLst>
          </p:nvPr>
        </p:nvGraphicFramePr>
        <p:xfrm>
          <a:off x="1386277" y="1628800"/>
          <a:ext cx="9937104" cy="4680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6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761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6423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347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dirty="0" smtClean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갈래</a:t>
                      </a:r>
                      <a:endParaRPr lang="ko-KR" altLang="en-US" sz="1800" b="1" dirty="0">
                        <a:solidFill>
                          <a:schemeClr val="tx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Arial" pitchFamily="34" charset="0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정의</a:t>
                      </a:r>
                      <a:endParaRPr lang="ko-KR" altLang="en-US" sz="1800" b="1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BE3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자아와 세계의 대립 구조의 관점에서 본 특성</a:t>
                      </a:r>
                      <a:endParaRPr lang="ko-KR" altLang="en-US" sz="1800" b="1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EC6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444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서정</a:t>
                      </a:r>
                      <a:endParaRPr lang="ko-KR" altLang="en-US" sz="16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Arial" pitchFamily="34" charset="0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개인의 경험이나 정서를 운율 있는 </a:t>
                      </a:r>
                      <a:endParaRPr lang="en-US" altLang="ko-KR" sz="1600" b="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언어로 드러내는 문학 갈래</a:t>
                      </a:r>
                      <a:endParaRPr lang="ko-KR" altLang="en-US" sz="16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작품 외적 세계의 개입</a:t>
                      </a:r>
                      <a:r>
                        <a:rPr lang="ko-KR" altLang="en-US" sz="1600" b="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없이 </a:t>
                      </a:r>
                      <a:endParaRPr lang="en-US" altLang="ko-KR" sz="1600" b="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이루어지는 세계의 자아화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0044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dk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서사</a:t>
                      </a:r>
                      <a:endParaRPr lang="ko-KR" altLang="en-US" sz="1600" b="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Arial" pitchFamily="34" charset="0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인간의 삶에서 실제로 일어났을 법한 </a:t>
                      </a:r>
                      <a:endParaRPr lang="en-US" altLang="ko-KR" sz="1600" b="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이야기를 허구적인 인물과 사건을 도입하여 </a:t>
                      </a:r>
                      <a:endParaRPr lang="en-US" altLang="ko-KR" sz="1600" b="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서술자가 들려주는 형식의 문학 갈래</a:t>
                      </a:r>
                      <a:endParaRPr lang="ko-KR" altLang="en-US" sz="1600" b="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작품 외적 자아의 개입으로 </a:t>
                      </a:r>
                      <a:endParaRPr lang="en-US" altLang="ko-KR" sz="1600" b="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이루어지는 자아와 세계의 대결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10044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Arial" pitchFamily="34" charset="0"/>
                        </a:rPr>
                        <a:t>극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인간의 경험이 담긴 이야기를 </a:t>
                      </a:r>
                      <a:endParaRPr lang="en-US" altLang="ko-KR" sz="1600" b="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무대 위에서 말과 행동으로 </a:t>
                      </a:r>
                      <a:endParaRPr lang="en-US" altLang="ko-KR" sz="1600" b="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재현하는 것을 전제로 하는 문학 갈래</a:t>
                      </a:r>
                      <a:endParaRPr lang="ko-KR" altLang="en-US" sz="1600" b="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작품 외적 자아의 개입 없이 </a:t>
                      </a:r>
                      <a:endParaRPr lang="en-US" altLang="ko-KR" sz="1600" b="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이루어지는 자아와 세계의 대결</a:t>
                      </a:r>
                      <a:endParaRPr lang="ko-KR" altLang="en-US" sz="16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10044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Arial" pitchFamily="34" charset="0"/>
                        </a:rPr>
                        <a:t>교술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경험을 통해 얻은 깨달음이나</a:t>
                      </a:r>
                      <a:endParaRPr lang="en-US" altLang="ko-KR" sz="1600" b="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감동</a:t>
                      </a:r>
                      <a:r>
                        <a:rPr lang="en-US" altLang="ko-KR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교훈을 전달하는 것을 </a:t>
                      </a:r>
                      <a:endParaRPr lang="en-US" altLang="ko-KR" sz="1600" b="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목적으로 하는 문학 갈래</a:t>
                      </a:r>
                      <a:endParaRPr lang="ko-KR" altLang="en-US" sz="1600" b="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작품 외적 세계의 개입으로 </a:t>
                      </a:r>
                      <a:endParaRPr lang="en-US" altLang="ko-KR" sz="1600" b="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이루어지는 자아의 세계화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5271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6277" y="851600"/>
            <a:ext cx="47797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272123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한국시의 역사</a:t>
            </a:r>
          </a:p>
        </p:txBody>
      </p:sp>
      <p:grpSp>
        <p:nvGrpSpPr>
          <p:cNvPr id="3" name="Group 26"/>
          <p:cNvGrpSpPr/>
          <p:nvPr/>
        </p:nvGrpSpPr>
        <p:grpSpPr>
          <a:xfrm rot="5400000">
            <a:off x="2034563" y="1460000"/>
            <a:ext cx="1113417" cy="1007204"/>
            <a:chOff x="5019564" y="4294004"/>
            <a:chExt cx="914400" cy="1007204"/>
          </a:xfrm>
          <a:noFill/>
        </p:grpSpPr>
        <p:sp>
          <p:nvSpPr>
            <p:cNvPr id="4" name="Isosceles Triangle 27"/>
            <p:cNvSpPr/>
            <p:nvPr userDrawn="1"/>
          </p:nvSpPr>
          <p:spPr>
            <a:xfrm>
              <a:off x="5413381" y="4294004"/>
              <a:ext cx="107653" cy="92804"/>
            </a:xfrm>
            <a:prstGeom prst="triangle">
              <a:avLst/>
            </a:prstGeom>
            <a:grpFill/>
            <a:ln>
              <a:solidFill>
                <a:srgbClr val="73B2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  <p:sp>
          <p:nvSpPr>
            <p:cNvPr id="5" name="Arc 28"/>
            <p:cNvSpPr/>
            <p:nvPr userDrawn="1"/>
          </p:nvSpPr>
          <p:spPr>
            <a:xfrm>
              <a:off x="5019564" y="4386808"/>
              <a:ext cx="914400" cy="914400"/>
            </a:xfrm>
            <a:prstGeom prst="arc">
              <a:avLst>
                <a:gd name="adj1" fmla="val 12899518"/>
                <a:gd name="adj2" fmla="val 19509433"/>
              </a:avLst>
            </a:prstGeom>
            <a:grpFill/>
            <a:ln w="25400">
              <a:solidFill>
                <a:srgbClr val="73B2D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</p:grpSp>
      <p:sp>
        <p:nvSpPr>
          <p:cNvPr id="6" name="직사각형 5"/>
          <p:cNvSpPr/>
          <p:nvPr/>
        </p:nvSpPr>
        <p:spPr>
          <a:xfrm>
            <a:off x="1343472" y="1628800"/>
            <a:ext cx="17235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역사적 </a:t>
            </a:r>
            <a:r>
              <a:rPr lang="ko-KR" altLang="en-US" sz="2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갈래</a:t>
            </a:r>
            <a:endParaRPr lang="en-US" altLang="ko-KR" sz="2000" dirty="0" smtClean="0"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r>
              <a:rPr lang="en-US" altLang="ko-KR" sz="2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하위 갈래</a:t>
            </a:r>
            <a:r>
              <a:rPr lang="en-US" altLang="ko-KR" sz="2000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) </a:t>
            </a:r>
            <a:endParaRPr lang="ko-KR" altLang="en-US" sz="2000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204777" y="1767300"/>
            <a:ext cx="83656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  <a:defRPr/>
            </a:pP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고대 가요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향가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고려 속요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시조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 smtClean="0">
                <a:latin typeface="궁서체" panose="02030609000101010101" pitchFamily="17" charset="-127"/>
                <a:ea typeface="궁서체" panose="02030609000101010101" pitchFamily="17" charset="-127"/>
              </a:rPr>
              <a:t>잡가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한시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민요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신체시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현대시 등</a:t>
            </a:r>
          </a:p>
        </p:txBody>
      </p:sp>
      <p:grpSp>
        <p:nvGrpSpPr>
          <p:cNvPr id="8" name="Group 26"/>
          <p:cNvGrpSpPr/>
          <p:nvPr/>
        </p:nvGrpSpPr>
        <p:grpSpPr>
          <a:xfrm rot="5400000">
            <a:off x="2029843" y="2678966"/>
            <a:ext cx="1113417" cy="1007204"/>
            <a:chOff x="5019564" y="4294004"/>
            <a:chExt cx="914400" cy="1007204"/>
          </a:xfrm>
          <a:noFill/>
        </p:grpSpPr>
        <p:sp>
          <p:nvSpPr>
            <p:cNvPr id="9" name="Isosceles Triangle 27"/>
            <p:cNvSpPr/>
            <p:nvPr userDrawn="1"/>
          </p:nvSpPr>
          <p:spPr>
            <a:xfrm>
              <a:off x="5413381" y="4294004"/>
              <a:ext cx="107653" cy="92804"/>
            </a:xfrm>
            <a:prstGeom prst="triangle">
              <a:avLst/>
            </a:prstGeom>
            <a:grpFill/>
            <a:ln>
              <a:solidFill>
                <a:srgbClr val="9DC2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  <p:sp>
          <p:nvSpPr>
            <p:cNvPr id="10" name="Arc 28"/>
            <p:cNvSpPr/>
            <p:nvPr userDrawn="1"/>
          </p:nvSpPr>
          <p:spPr>
            <a:xfrm>
              <a:off x="5019564" y="4386808"/>
              <a:ext cx="914400" cy="914400"/>
            </a:xfrm>
            <a:prstGeom prst="arc">
              <a:avLst>
                <a:gd name="adj1" fmla="val 12899518"/>
                <a:gd name="adj2" fmla="val 19509433"/>
              </a:avLst>
            </a:prstGeom>
            <a:grpFill/>
            <a:ln w="25400">
              <a:solidFill>
                <a:srgbClr val="9DC252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2119812" y="2982236"/>
            <a:ext cx="6976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신라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180791" y="3013014"/>
            <a:ext cx="78914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  <a:defRPr/>
            </a:pP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향가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한자차자표기법 중 하나인 ‘</a:t>
            </a:r>
            <a:r>
              <a:rPr lang="ko-KR" altLang="en-US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향찰’로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 표기되어 있음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. 4,8,10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구체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</p:txBody>
      </p:sp>
      <p:grpSp>
        <p:nvGrpSpPr>
          <p:cNvPr id="13" name="Group 26"/>
          <p:cNvGrpSpPr/>
          <p:nvPr/>
        </p:nvGrpSpPr>
        <p:grpSpPr>
          <a:xfrm rot="5400000">
            <a:off x="2029842" y="3872725"/>
            <a:ext cx="1113417" cy="1007204"/>
            <a:chOff x="5019564" y="4294004"/>
            <a:chExt cx="914400" cy="1007204"/>
          </a:xfrm>
          <a:noFill/>
        </p:grpSpPr>
        <p:sp>
          <p:nvSpPr>
            <p:cNvPr id="14" name="Isosceles Triangle 27"/>
            <p:cNvSpPr/>
            <p:nvPr userDrawn="1"/>
          </p:nvSpPr>
          <p:spPr>
            <a:xfrm>
              <a:off x="5413381" y="4294004"/>
              <a:ext cx="107653" cy="92804"/>
            </a:xfrm>
            <a:prstGeom prst="triangle">
              <a:avLst/>
            </a:prstGeom>
            <a:grpFill/>
            <a:ln>
              <a:solidFill>
                <a:srgbClr val="FA9C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  <p:sp>
          <p:nvSpPr>
            <p:cNvPr id="15" name="Arc 28"/>
            <p:cNvSpPr/>
            <p:nvPr userDrawn="1"/>
          </p:nvSpPr>
          <p:spPr>
            <a:xfrm>
              <a:off x="5019564" y="4386808"/>
              <a:ext cx="914400" cy="914400"/>
            </a:xfrm>
            <a:prstGeom prst="arc">
              <a:avLst>
                <a:gd name="adj1" fmla="val 12899518"/>
                <a:gd name="adj2" fmla="val 19509433"/>
              </a:avLst>
            </a:prstGeom>
            <a:grpFill/>
            <a:ln w="25400">
              <a:solidFill>
                <a:srgbClr val="FA9CBB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</p:grpSp>
      <p:sp>
        <p:nvSpPr>
          <p:cNvPr id="16" name="직사각형 15"/>
          <p:cNvSpPr/>
          <p:nvPr/>
        </p:nvSpPr>
        <p:spPr>
          <a:xfrm>
            <a:off x="2121408" y="4191661"/>
            <a:ext cx="6976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고려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3204777" y="4180025"/>
            <a:ext cx="75063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  <a:defRPr/>
            </a:pP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고려가요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(‘</a:t>
            </a:r>
            <a:r>
              <a:rPr lang="ko-KR" altLang="en-US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속요’라고도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 함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.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훈민정음 창제 이후 문자로 정착됨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</p:txBody>
      </p:sp>
      <p:grpSp>
        <p:nvGrpSpPr>
          <p:cNvPr id="18" name="Group 26"/>
          <p:cNvGrpSpPr/>
          <p:nvPr/>
        </p:nvGrpSpPr>
        <p:grpSpPr>
          <a:xfrm rot="5400000">
            <a:off x="2029841" y="5087846"/>
            <a:ext cx="1113417" cy="1007204"/>
            <a:chOff x="5019564" y="4294004"/>
            <a:chExt cx="914400" cy="1007204"/>
          </a:xfrm>
          <a:noFill/>
        </p:grpSpPr>
        <p:sp>
          <p:nvSpPr>
            <p:cNvPr id="19" name="Isosceles Triangle 27"/>
            <p:cNvSpPr/>
            <p:nvPr userDrawn="1"/>
          </p:nvSpPr>
          <p:spPr>
            <a:xfrm>
              <a:off x="5413381" y="4294004"/>
              <a:ext cx="107653" cy="92804"/>
            </a:xfrm>
            <a:prstGeom prst="triangle">
              <a:avLst/>
            </a:prstGeom>
            <a:grpFill/>
            <a:ln>
              <a:solidFill>
                <a:srgbClr val="F5B8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  <p:sp>
          <p:nvSpPr>
            <p:cNvPr id="20" name="Arc 28"/>
            <p:cNvSpPr/>
            <p:nvPr userDrawn="1"/>
          </p:nvSpPr>
          <p:spPr>
            <a:xfrm>
              <a:off x="5019564" y="4386808"/>
              <a:ext cx="914400" cy="914400"/>
            </a:xfrm>
            <a:prstGeom prst="arc">
              <a:avLst>
                <a:gd name="adj1" fmla="val 12899518"/>
                <a:gd name="adj2" fmla="val 19509433"/>
              </a:avLst>
            </a:prstGeom>
            <a:grpFill/>
            <a:ln w="25400">
              <a:solidFill>
                <a:srgbClr val="F5B82F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궁서체" panose="02030609000101010101" pitchFamily="17" charset="-127"/>
                <a:ea typeface="궁서체" panose="02030609000101010101" pitchFamily="17" charset="-127"/>
              </a:endParaRPr>
            </a:p>
          </p:txBody>
        </p:sp>
      </p:grpSp>
      <p:sp>
        <p:nvSpPr>
          <p:cNvPr id="21" name="직사각형 20"/>
          <p:cNvSpPr/>
          <p:nvPr/>
        </p:nvSpPr>
        <p:spPr>
          <a:xfrm>
            <a:off x="2113762" y="5393610"/>
            <a:ext cx="6976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dirty="0">
                <a:latin typeface="궁서체" panose="02030609000101010101" pitchFamily="17" charset="-127"/>
                <a:ea typeface="궁서체" panose="02030609000101010101" pitchFamily="17" charset="-127"/>
              </a:rPr>
              <a:t>조선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3115290" y="5406782"/>
            <a:ext cx="41652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  <a:defRPr/>
            </a:pP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가사</a:t>
            </a:r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, 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시조 등</a:t>
            </a:r>
          </a:p>
        </p:txBody>
      </p:sp>
    </p:spTree>
    <p:extLst>
      <p:ext uri="{BB962C8B-B14F-4D97-AF65-F5344CB8AC3E}">
        <p14:creationId xmlns:p14="http://schemas.microsoft.com/office/powerpoint/2010/main" val="139331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21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27648" y="3005599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감사합니다</a:t>
            </a:r>
            <a:r>
              <a:rPr lang="en-US" altLang="ko-KR" sz="4000" b="1" dirty="0" smtClean="0"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.</a:t>
            </a:r>
            <a:endParaRPr lang="ko-KR" altLang="en-US" sz="4000" b="1" dirty="0"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867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1392</TotalTime>
  <Words>1699</Words>
  <Application>Microsoft Office PowerPoint</Application>
  <PresentationFormat>와이드스크린</PresentationFormat>
  <Paragraphs>384</Paragraphs>
  <Slides>35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35</vt:i4>
      </vt:variant>
    </vt:vector>
  </HeadingPairs>
  <TitlesOfParts>
    <vt:vector size="48" baseType="lpstr">
      <vt:lpstr>Corbel</vt:lpstr>
      <vt:lpstr>나눔고딕 ExtraBold</vt:lpstr>
      <vt:lpstr>굴림</vt:lpstr>
      <vt:lpstr>KoPub돋움체 Bold</vt:lpstr>
      <vt:lpstr>맑은 고딕</vt:lpstr>
      <vt:lpstr>궁서체</vt:lpstr>
      <vt:lpstr>Yoon 윤고딕 520_TT</vt:lpstr>
      <vt:lpstr>Arial</vt:lpstr>
      <vt:lpstr>a파도소리</vt:lpstr>
      <vt:lpstr>한양신명조</vt:lpstr>
      <vt:lpstr>나눔고딕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hp</dc:creator>
  <cp:lastModifiedBy>2015_hp2</cp:lastModifiedBy>
  <cp:revision>103</cp:revision>
  <dcterms:created xsi:type="dcterms:W3CDTF">2013-09-05T09:43:46Z</dcterms:created>
  <dcterms:modified xsi:type="dcterms:W3CDTF">2018-02-20T09:43:15Z</dcterms:modified>
</cp:coreProperties>
</file>