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14" y="85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 userDrawn="1"/>
        </p:nvCxnSpPr>
        <p:spPr>
          <a:xfrm>
            <a:off x="325872" y="848624"/>
            <a:ext cx="11468100" cy="0"/>
          </a:xfrm>
          <a:prstGeom prst="line">
            <a:avLst/>
          </a:prstGeom>
          <a:ln w="38100">
            <a:solidFill>
              <a:schemeClr val="bg1"/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459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0178" y="513566"/>
            <a:ext cx="8569189" cy="60125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678466" y="6356351"/>
            <a:ext cx="835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fld id="{6AAE6319-7C41-4764-8612-B15C043E63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0" r:id="rId3"/>
    <p:sldLayoutId id="2147483651" r:id="rId4"/>
    <p:sldLayoutId id="2147483652" r:id="rId5"/>
  </p:sldLayoutIdLst>
  <p:txStyles>
    <p:titleStyle>
      <a:lvl1pPr algn="l" defTabSz="914400" rtl="0" eaLnBrk="1" latinLnBrk="1" hangingPunct="1">
        <a:spcBef>
          <a:spcPct val="0"/>
        </a:spcBef>
        <a:buNone/>
        <a:defRPr sz="2800" b="1" kern="1200" spc="-3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7963" y="3596765"/>
            <a:ext cx="5616624" cy="156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7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자연계열</a:t>
            </a:r>
            <a:endParaRPr lang="ko-KR" altLang="en-US" sz="72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5400" y="1614862"/>
            <a:ext cx="7617327" cy="2372444"/>
          </a:xfrm>
          <a:prstGeom prst="rect">
            <a:avLst/>
          </a:prstGeom>
          <a:noFill/>
          <a:effectLst>
            <a:outerShdw blurRad="50800" dist="50800" dir="10260000" sx="33000" sy="33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7200" dirty="0" smtClean="0">
                <a:solidFill>
                  <a:srgbClr val="FDA8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재외국민과 </a:t>
            </a:r>
            <a:endParaRPr lang="en-US" altLang="ko-KR" sz="7200" dirty="0" smtClean="0">
              <a:solidFill>
                <a:srgbClr val="FDA800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ko-KR" altLang="en-US" sz="7200" dirty="0" smtClean="0">
                <a:solidFill>
                  <a:srgbClr val="FDA8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외국인 </a:t>
            </a:r>
            <a:r>
              <a:rPr lang="ko-KR" altLang="en-US" sz="7200" dirty="0">
                <a:solidFill>
                  <a:srgbClr val="FDA8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특별전형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67407" y="1000121"/>
            <a:ext cx="2180406" cy="5804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67408" y="995766"/>
            <a:ext cx="21804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2018</a:t>
            </a:r>
            <a:r>
              <a:rPr lang="ko-KR" altLang="en-US" sz="3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학년도</a:t>
            </a:r>
            <a:endParaRPr lang="ko-KR" altLang="en-US" sz="3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226191" y="2216398"/>
            <a:ext cx="773961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경우의 수와 극한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4327727" y="4546661"/>
            <a:ext cx="35365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20</a:t>
            </a:r>
            <a:r>
              <a:rPr lang="en-US" altLang="ko-KR" sz="36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17</a:t>
            </a:r>
            <a:r>
              <a:rPr lang="ko-KR" altLang="en-US" sz="36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년 </a:t>
            </a:r>
            <a:r>
              <a:rPr lang="en-US" altLang="ko-KR" sz="36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7</a:t>
            </a:r>
            <a:r>
              <a:rPr lang="ko-KR" altLang="en-US" sz="36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월 </a:t>
            </a:r>
            <a:r>
              <a:rPr lang="en-US" altLang="ko-KR" sz="36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22</a:t>
            </a:r>
            <a:r>
              <a:rPr lang="ko-KR" altLang="en-US" sz="36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일</a:t>
            </a:r>
          </a:p>
        </p:txBody>
      </p:sp>
    </p:spTree>
    <p:extLst>
      <p:ext uri="{BB962C8B-B14F-4D97-AF65-F5344CB8AC3E}">
        <p14:creationId xmlns:p14="http://schemas.microsoft.com/office/powerpoint/2010/main" val="30156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226191" y="2216398"/>
            <a:ext cx="773961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경우의 수와 극한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4327727" y="4546661"/>
            <a:ext cx="35365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20</a:t>
            </a:r>
            <a:r>
              <a:rPr lang="en-US" altLang="ko-KR" sz="36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17</a:t>
            </a:r>
            <a:r>
              <a:rPr lang="ko-KR" altLang="en-US" sz="36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년 </a:t>
            </a:r>
            <a:r>
              <a:rPr lang="en-US" altLang="ko-KR" sz="36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7</a:t>
            </a:r>
            <a:r>
              <a:rPr lang="ko-KR" altLang="en-US" sz="36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월 </a:t>
            </a:r>
            <a:r>
              <a:rPr lang="en-US" altLang="ko-KR" sz="36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22</a:t>
            </a:r>
            <a:r>
              <a:rPr lang="ko-KR" altLang="en-US" sz="36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일</a:t>
            </a:r>
          </a:p>
        </p:txBody>
      </p:sp>
    </p:spTree>
    <p:extLst>
      <p:ext uri="{BB962C8B-B14F-4D97-AF65-F5344CB8AC3E}">
        <p14:creationId xmlns:p14="http://schemas.microsoft.com/office/powerpoint/2010/main" val="227793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10145" y="2539671"/>
            <a:ext cx="4371710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80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경우의  수</a:t>
            </a:r>
          </a:p>
        </p:txBody>
      </p:sp>
    </p:spTree>
    <p:extLst>
      <p:ext uri="{BB962C8B-B14F-4D97-AF65-F5344CB8AC3E}">
        <p14:creationId xmlns:p14="http://schemas.microsoft.com/office/powerpoint/2010/main" val="123826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01048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경우의 수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830179" y="4015821"/>
            <a:ext cx="7920000" cy="882934"/>
            <a:chOff x="830179" y="4015821"/>
            <a:chExt cx="7920000" cy="882934"/>
          </a:xfrm>
        </p:grpSpPr>
        <p:sp>
          <p:nvSpPr>
            <p:cNvPr id="3" name="모서리가 둥근 직사각형 2"/>
            <p:cNvSpPr/>
            <p:nvPr/>
          </p:nvSpPr>
          <p:spPr>
            <a:xfrm>
              <a:off x="830179" y="4196915"/>
              <a:ext cx="7920000" cy="648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i="1" dirty="0">
                <a:solidFill>
                  <a:srgbClr val="306362"/>
                </a:solidFill>
                <a:latin typeface="Cambria Math" panose="020405030504060302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Box 5"/>
                <p:cNvSpPr txBox="1"/>
                <p:nvPr/>
              </p:nvSpPr>
              <p:spPr>
                <a:xfrm>
                  <a:off x="957245" y="4015821"/>
                  <a:ext cx="7651054" cy="882934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d>
                          <m:dPr>
                            <m:ctrlPr>
                              <a:rPr lang="en-US" altLang="ko-KR" sz="20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r>
                              <a:rPr lang="en-US" altLang="ko-KR" sz="20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 </m:t>
                            </m:r>
                            <m:f>
                              <m:fPr>
                                <m:type m:val="noBar"/>
                                <m:ctrlPr>
                                  <a:rPr lang="en-US" altLang="ko-KR" sz="20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함초롬바탕" panose="02030504000101010101" pitchFamily="18" charset="-127"/>
                                    <a:cs typeface="함초롬바탕" panose="02030504000101010101" pitchFamily="18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sz="2000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함초롬바탕" panose="02030504000101010101" pitchFamily="18" charset="-127"/>
                                    <a:cs typeface="함초롬바탕" panose="02030504000101010101" pitchFamily="18" charset="-127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altLang="ko-KR" sz="2000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함초롬바탕" panose="02030504000101010101" pitchFamily="18" charset="-127"/>
                                    <a:cs typeface="함초롬바탕" panose="02030504000101010101" pitchFamily="18" charset="-127"/>
                                  </a:rPr>
                                  <m:t>𝑘</m:t>
                                </m:r>
                              </m:den>
                            </m:f>
                            <m:r>
                              <a:rPr lang="en-US" altLang="ko-KR" sz="20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 </m:t>
                            </m:r>
                          </m:e>
                        </m:d>
                        <m:r>
                          <a:rPr lang="en-US" altLang="ko-KR" sz="2000" b="1">
                            <a:solidFill>
                              <a:srgbClr val="FF0000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≔</m:t>
                        </m:r>
                        <m:r>
                          <m:rPr>
                            <m:nor/>
                          </m:rPr>
                          <a:rPr lang="ko-KR" altLang="en-US" sz="2000" dirty="0" smtClean="0">
                            <a:solidFill>
                              <a:srgbClr val="000000"/>
                            </a:solidFill>
                            <a:latin typeface="-윤고딕330" panose="02030504000101010101" pitchFamily="18" charset="-127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집합 </m:t>
                        </m:r>
                        <m:d>
                          <m:dPr>
                            <m:begChr m:val="{"/>
                            <m:endChr m:val="}"/>
                            <m:ctrlPr>
                              <a:rPr lang="en-US" altLang="ko-KR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r>
                              <a:rPr lang="en-US" altLang="ko-KR" sz="2000" i="1">
                                <a:solidFill>
                                  <a:srgbClr val="000000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1, 2, …, </m:t>
                            </m:r>
                            <m:r>
                              <a:rPr lang="en-US" altLang="ko-KR" sz="2000" i="1">
                                <a:solidFill>
                                  <a:srgbClr val="000000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𝑛</m:t>
                            </m:r>
                          </m:e>
                        </m:d>
                        <m:r>
                          <m:rPr>
                            <m:nor/>
                          </m:rPr>
                          <a:rPr lang="en-US" altLang="ko-KR" sz="2000" dirty="0">
                            <a:solidFill>
                              <a:srgbClr val="000000"/>
                            </a:solidFill>
                            <a:latin typeface="-윤고딕330" panose="02030504000101010101" pitchFamily="18" charset="-127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ko-KR" altLang="en-US" sz="2000" dirty="0">
                            <a:solidFill>
                              <a:srgbClr val="000000"/>
                            </a:solidFill>
                            <a:latin typeface="-윤고딕330" panose="02030504000101010101" pitchFamily="18" charset="-127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의</m:t>
                        </m:r>
                        <m:r>
                          <m:rPr>
                            <m:nor/>
                          </m:rPr>
                          <a:rPr lang="en-US" altLang="ko-KR" sz="2000" dirty="0">
                            <a:solidFill>
                              <a:srgbClr val="000000"/>
                            </a:solidFill>
                            <a:latin typeface="-윤고딕330" panose="02030504000101010101" pitchFamily="18" charset="-127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 </m:t>
                        </m:r>
                        <m:r>
                          <a:rPr lang="ko-KR" altLang="en-US" sz="20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원소의</m:t>
                        </m:r>
                        <m:r>
                          <a:rPr lang="en-US" altLang="ko-KR" sz="20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 </m:t>
                        </m:r>
                        <m:r>
                          <a:rPr lang="ko-KR" altLang="en-US" sz="20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개</m:t>
                        </m:r>
                        <m:r>
                          <a:rPr lang="ko-KR" altLang="en-US" sz="20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수</m:t>
                        </m:r>
                        <m:r>
                          <m:rPr>
                            <m:nor/>
                          </m:rPr>
                          <a:rPr lang="ko-KR" altLang="en-US" sz="2000" dirty="0">
                            <a:solidFill>
                              <a:srgbClr val="000000"/>
                            </a:solidFill>
                            <a:latin typeface="-윤고딕330" panose="02030504000101010101" pitchFamily="18" charset="-127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가 </m:t>
                        </m:r>
                        <m:r>
                          <a:rPr lang="en-US" altLang="ko-KR" sz="2000" i="1">
                            <a:solidFill>
                              <a:srgbClr val="000000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𝑘</m:t>
                        </m:r>
                        <m:r>
                          <m:rPr>
                            <m:nor/>
                          </m:rPr>
                          <a:rPr lang="ko-KR" altLang="en-US" sz="2000" dirty="0">
                            <a:solidFill>
                              <a:srgbClr val="000000"/>
                            </a:solidFill>
                            <a:latin typeface="-윤고딕330" panose="02030504000101010101" pitchFamily="18" charset="-127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인 부분집합의 </m:t>
                        </m:r>
                        <m:r>
                          <a:rPr lang="ko-KR" altLang="en-US" sz="20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개</m:t>
                        </m:r>
                        <m:r>
                          <m:rPr>
                            <m:nor/>
                          </m:rPr>
                          <a:rPr lang="ko-KR" altLang="en-US" sz="2000" dirty="0">
                            <a:solidFill>
                              <a:srgbClr val="000000"/>
                            </a:solidFill>
                            <a:latin typeface="-윤고딕330" panose="02030504000101010101" pitchFamily="18" charset="-127"/>
                            <a:ea typeface="-윤고딕330" panose="02030504000101010101" pitchFamily="18" charset="-127"/>
                            <a:cs typeface="함초롬바탕" panose="02030504000101010101" pitchFamily="18" charset="-127"/>
                          </a:rPr>
                          <m:t>수</m:t>
                        </m:r>
                      </m:oMath>
                    </m:oMathPara>
                  </a14:m>
                  <a:endParaRPr lang="en-US" altLang="ko-KR" sz="2000" dirty="0">
                    <a:solidFill>
                      <a:srgbClr val="0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endParaRPr>
                </a:p>
              </p:txBody>
            </p:sp>
          </mc:Choice>
          <mc:Fallback xmlns="">
            <p:sp>
              <p:nvSpPr>
                <p:cNvPr id="6" name="TextBox 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57245" y="4015821"/>
                  <a:ext cx="7651054" cy="882934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" name="그룹 12"/>
          <p:cNvGrpSpPr/>
          <p:nvPr/>
        </p:nvGrpSpPr>
        <p:grpSpPr>
          <a:xfrm>
            <a:off x="822772" y="2956835"/>
            <a:ext cx="7920000" cy="648000"/>
            <a:chOff x="822772" y="2956835"/>
            <a:chExt cx="7920000" cy="648000"/>
          </a:xfrm>
        </p:grpSpPr>
        <p:sp>
          <p:nvSpPr>
            <p:cNvPr id="4" name="모서리가 둥근 직사각형 3"/>
            <p:cNvSpPr/>
            <p:nvPr/>
          </p:nvSpPr>
          <p:spPr>
            <a:xfrm>
              <a:off x="822772" y="2956835"/>
              <a:ext cx="7920000" cy="648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i="1" dirty="0">
                <a:solidFill>
                  <a:srgbClr val="306362"/>
                </a:solidFill>
                <a:latin typeface="Cambria Math" panose="020405030504060302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1017917" y="3080780"/>
                  <a:ext cx="6669980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4"/>
                </a:lnRef>
                <a:fillRef idx="1">
                  <a:schemeClr val="lt1"/>
                </a:fillRef>
                <a:effectRef idx="0">
                  <a:schemeClr val="accent4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altLang="ko-KR" sz="2000" i="1" dirty="0">
                          <a:solidFill>
                            <a:srgbClr val="FF0000"/>
                          </a:solidFill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en-US" altLang="ko-KR" sz="2000" i="1" dirty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2000" i="1" dirty="0" err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altLang="ko-KR" sz="2000" i="1" dirty="0" err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,  </m:t>
                          </m:r>
                          <m:r>
                            <a:rPr lang="en-US" altLang="ko-KR" sz="2000" i="1" dirty="0" err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𝑘</m:t>
                          </m:r>
                        </m:e>
                      </m:d>
                      <m:r>
                        <a:rPr lang="en-US" altLang="ko-KR" sz="2000" dirty="0">
                          <a:solidFill>
                            <a:srgbClr val="FF0000"/>
                          </a:solidFill>
                          <a:latin typeface="Cambria Math"/>
                        </a:rPr>
                        <m:t>≔</m:t>
                      </m:r>
                    </m:oMath>
                  </a14:m>
                  <a:r>
                    <a:rPr lang="ko-KR" altLang="en-US" sz="2000" dirty="0">
                      <a:solidFill>
                        <a:srgbClr val="306362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  </a:t>
                  </a:r>
                  <a14:m>
                    <m:oMath xmlns:m="http://schemas.openxmlformats.org/officeDocument/2006/math">
                      <m:r>
                        <a:rPr lang="en-US" altLang="ko-KR" sz="2000" i="1" dirty="0" smtClean="0">
                          <a:solidFill>
                            <a:srgbClr val="000000"/>
                          </a:solidFill>
                          <a:latin typeface="Cambria Math"/>
                        </a:rPr>
                        <m:t>𝑛</m:t>
                      </m:r>
                    </m:oMath>
                  </a14:m>
                  <a:r>
                    <a:rPr lang="ko-KR" altLang="en-US" sz="2000" dirty="0">
                      <a:solidFill>
                        <a:srgbClr val="000000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명 중 </a:t>
                  </a:r>
                  <a14:m>
                    <m:oMath xmlns:m="http://schemas.openxmlformats.org/officeDocument/2006/math">
                      <m:r>
                        <a:rPr lang="en-US" altLang="ko-KR" sz="2000" i="1" dirty="0">
                          <a:solidFill>
                            <a:srgbClr val="000000"/>
                          </a:solidFill>
                          <a:latin typeface="Cambria Math"/>
                        </a:rPr>
                        <m:t>𝑘</m:t>
                      </m:r>
                    </m:oMath>
                  </a14:m>
                  <a:r>
                    <a:rPr lang="ko-KR" altLang="en-US" sz="2000" dirty="0">
                      <a:solidFill>
                        <a:srgbClr val="000000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명을 선택하여 줄 세우는 방법의 </a:t>
                  </a:r>
                  <a:r>
                    <a:rPr lang="ko-KR" altLang="en-US" sz="2000" dirty="0" smtClean="0">
                      <a:solidFill>
                        <a:srgbClr val="000000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수</a:t>
                  </a:r>
                  <a:endParaRPr lang="ko-KR" altLang="en-US" sz="2000" i="1" dirty="0">
                    <a:solidFill>
                      <a:srgbClr val="0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7917" y="3080780"/>
                  <a:ext cx="6669980" cy="400110"/>
                </a:xfrm>
                <a:prstGeom prst="rect">
                  <a:avLst/>
                </a:prstGeom>
                <a:blipFill>
                  <a:blip r:embed="rId3"/>
                  <a:stretch>
                    <a:fillRect t="-7576" b="-25758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1" name="그룹 10"/>
          <p:cNvGrpSpPr/>
          <p:nvPr/>
        </p:nvGrpSpPr>
        <p:grpSpPr>
          <a:xfrm>
            <a:off x="830179" y="1716755"/>
            <a:ext cx="7920000" cy="648000"/>
            <a:chOff x="830179" y="1716755"/>
            <a:chExt cx="7920000" cy="648000"/>
          </a:xfrm>
        </p:grpSpPr>
        <p:sp>
          <p:nvSpPr>
            <p:cNvPr id="5" name="모서리가 둥근 직사각형 4"/>
            <p:cNvSpPr/>
            <p:nvPr/>
          </p:nvSpPr>
          <p:spPr>
            <a:xfrm>
              <a:off x="830179" y="1716755"/>
              <a:ext cx="7920000" cy="648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i="1" dirty="0">
                <a:solidFill>
                  <a:srgbClr val="306362"/>
                </a:solidFill>
                <a:latin typeface="Cambria Math" panose="020405030504060302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969070" y="1853419"/>
                  <a:ext cx="6289115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4"/>
                </a:lnRef>
                <a:fillRef idx="1">
                  <a:schemeClr val="lt1"/>
                </a:fillRef>
                <a:effectRef idx="0">
                  <a:schemeClr val="accent4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altLang="ko-KR" sz="2000" i="1" dirty="0">
                          <a:solidFill>
                            <a:srgbClr val="000000"/>
                          </a:solidFill>
                          <a:latin typeface="Cambria Math"/>
                        </a:rPr>
                        <m:t>𝑛</m:t>
                      </m:r>
                    </m:oMath>
                  </a14:m>
                  <a:r>
                    <a:rPr lang="ko-KR" altLang="en-US" sz="2000" dirty="0">
                      <a:solidFill>
                        <a:srgbClr val="000000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과 </a:t>
                  </a:r>
                  <a14:m>
                    <m:oMath xmlns:m="http://schemas.openxmlformats.org/officeDocument/2006/math">
                      <m:r>
                        <a:rPr lang="en-US" altLang="ko-KR" sz="2000" i="1">
                          <a:solidFill>
                            <a:srgbClr val="00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𝑘</m:t>
                      </m:r>
                    </m:oMath>
                  </a14:m>
                  <a:r>
                    <a:rPr lang="ko-KR" altLang="en-US" sz="2000" dirty="0">
                      <a:solidFill>
                        <a:srgbClr val="000000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가 </a:t>
                  </a:r>
                  <a14:m>
                    <m:oMath xmlns:m="http://schemas.openxmlformats.org/officeDocument/2006/math">
                      <m:r>
                        <a:rPr lang="en-US" altLang="ko-KR" sz="2000" i="1" dirty="0">
                          <a:solidFill>
                            <a:srgbClr val="000000"/>
                          </a:solidFill>
                          <a:latin typeface="Cambria Math"/>
                        </a:rPr>
                        <m:t>   </m:t>
                      </m:r>
                      <m:r>
                        <a:rPr lang="en-US" altLang="ko-KR" sz="2000" i="1" dirty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함초롬바탕" panose="02030504000101010101" pitchFamily="18" charset="-127"/>
                        </a:rPr>
                        <m:t>𝑛</m:t>
                      </m:r>
                      <m:r>
                        <a:rPr lang="en-US" altLang="ko-KR" sz="2000" i="1" dirty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함초롬바탕" panose="02030504000101010101" pitchFamily="18" charset="-127"/>
                        </a:rPr>
                        <m:t>≥</m:t>
                      </m:r>
                      <m:r>
                        <a:rPr lang="en-US" altLang="ko-KR" sz="2000" i="1" dirty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함초롬바탕" panose="02030504000101010101" pitchFamily="18" charset="-127"/>
                        </a:rPr>
                        <m:t>𝑘</m:t>
                      </m:r>
                    </m:oMath>
                  </a14:m>
                  <a:r>
                    <a:rPr lang="en-US" altLang="ko-KR" sz="2000" i="1" dirty="0">
                      <a:solidFill>
                        <a:srgbClr val="000000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</a:rPr>
                    <a:t>  </a:t>
                  </a:r>
                  <a:r>
                    <a:rPr lang="ko-KR" altLang="en-US" sz="2000" dirty="0">
                      <a:solidFill>
                        <a:srgbClr val="000000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을 만족하는 자연수일 </a:t>
                  </a:r>
                  <a:r>
                    <a:rPr lang="ko-KR" altLang="en-US" sz="2000" dirty="0" smtClean="0">
                      <a:solidFill>
                        <a:srgbClr val="000000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때</a:t>
                  </a:r>
                  <a:endParaRPr lang="ko-KR" altLang="en-US" sz="2000" i="1" dirty="0">
                    <a:solidFill>
                      <a:srgbClr val="0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69070" y="1853419"/>
                  <a:ext cx="6289115" cy="400110"/>
                </a:xfrm>
                <a:prstGeom prst="rect">
                  <a:avLst/>
                </a:prstGeom>
                <a:blipFill>
                  <a:blip r:embed="rId4"/>
                  <a:stretch>
                    <a:fillRect t="-7576" b="-25758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59634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01048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경우의 수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875990" y="1640842"/>
            <a:ext cx="9450265" cy="1465460"/>
            <a:chOff x="875990" y="1640842"/>
            <a:chExt cx="9450265" cy="1465460"/>
          </a:xfrm>
        </p:grpSpPr>
        <p:sp>
          <p:nvSpPr>
            <p:cNvPr id="25" name="Rectangle 26"/>
            <p:cNvSpPr/>
            <p:nvPr/>
          </p:nvSpPr>
          <p:spPr>
            <a:xfrm>
              <a:off x="1980890" y="1713866"/>
              <a:ext cx="7966674" cy="1339461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63500" sx="102000" sy="102000" algn="ctr" rotWithShape="0">
                <a:prstClr val="black">
                  <a:alpha val="22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234095" y="1997593"/>
              <a:ext cx="8092160" cy="772006"/>
            </a:xfrm>
            <a:prstGeom prst="rect">
              <a:avLst/>
            </a:prstGeom>
            <a:noFill/>
          </p:spPr>
          <p:txBody>
            <a:bodyPr wrap="square" lIns="108000" rIns="108000">
              <a:spAutoFit/>
            </a:bodyPr>
            <a:lstStyle/>
            <a:p>
              <a:pPr>
                <a:spcBef>
                  <a:spcPts val="500"/>
                </a:spcBef>
                <a:defRPr/>
              </a:pPr>
              <a:r>
                <a:rPr kumimoji="1" lang="ko-KR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𝑚개의 사건이 일어나는 경우의 수가 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각각 𝑟</a:t>
              </a:r>
              <a:r>
                <a:rPr kumimoji="1" lang="en-US" altLang="ko-KR" sz="2000" baseline="-25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1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 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𝑟</a:t>
              </a:r>
              <a:r>
                <a:rPr kumimoji="1" lang="en-US" altLang="ko-KR" sz="2000" baseline="-25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2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 …, 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𝑟</a:t>
              </a:r>
              <a:r>
                <a:rPr kumimoji="1" lang="ko-KR" altLang="en-US" sz="2000" baseline="-25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𝑚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 </a:t>
              </a:r>
              <a:r>
                <a:rPr kumimoji="1" lang="ko-KR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이라면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 </a:t>
              </a:r>
              <a:endParaRPr kumimoji="1" lang="en-US" altLang="ko-K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  <a:p>
              <a:pPr>
                <a:spcBef>
                  <a:spcPts val="500"/>
                </a:spcBef>
                <a:defRPr/>
              </a:pP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𝑚개의 </a:t>
              </a:r>
              <a:r>
                <a:rPr kumimoji="1" lang="ko-KR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사건이 </a:t>
              </a:r>
              <a:r>
                <a:rPr kumimoji="1" lang="ko-KR" altLang="en-US" sz="2000" dirty="0">
                  <a:solidFill>
                    <a:srgbClr val="0070C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차례로 일어나는 경우</a:t>
              </a:r>
              <a:r>
                <a:rPr kumimoji="1" lang="ko-KR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의 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수는 𝑟</a:t>
              </a:r>
              <a:r>
                <a:rPr kumimoji="1" lang="en-US" altLang="ko-KR" sz="2000" baseline="-25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1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× 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𝑟</a:t>
              </a:r>
              <a:r>
                <a:rPr kumimoji="1" lang="en-US" altLang="ko-KR" sz="2000" baseline="-25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2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×⋯×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𝑟</a:t>
              </a:r>
              <a:r>
                <a:rPr kumimoji="1" lang="ko-KR" altLang="en-US" sz="2000" baseline="-25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𝑚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 </a:t>
              </a:r>
              <a:r>
                <a:rPr kumimoji="1" lang="ko-KR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이다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.</a:t>
              </a:r>
            </a:p>
          </p:txBody>
        </p:sp>
        <p:grpSp>
          <p:nvGrpSpPr>
            <p:cNvPr id="37" name="그룹 36"/>
            <p:cNvGrpSpPr/>
            <p:nvPr/>
          </p:nvGrpSpPr>
          <p:grpSpPr>
            <a:xfrm>
              <a:off x="875990" y="1640842"/>
              <a:ext cx="1212850" cy="1465460"/>
              <a:chOff x="920595" y="1706859"/>
              <a:chExt cx="1212850" cy="1571600"/>
            </a:xfrm>
          </p:grpSpPr>
          <p:sp>
            <p:nvSpPr>
              <p:cNvPr id="28" name="Rounded Rectangle 5"/>
              <p:cNvSpPr/>
              <p:nvPr/>
            </p:nvSpPr>
            <p:spPr bwMode="auto">
              <a:xfrm flipH="1">
                <a:off x="920595" y="1706859"/>
                <a:ext cx="1212850" cy="1571600"/>
              </a:xfrm>
              <a:prstGeom prst="roundRect">
                <a:avLst>
                  <a:gd name="adj" fmla="val 10788"/>
                </a:avLst>
              </a:prstGeom>
              <a:solidFill>
                <a:srgbClr val="73B2D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9" name="Rounded Rectangle 9"/>
              <p:cNvSpPr/>
              <p:nvPr/>
            </p:nvSpPr>
            <p:spPr bwMode="auto">
              <a:xfrm flipH="1">
                <a:off x="920595" y="1717971"/>
                <a:ext cx="968375" cy="1404938"/>
              </a:xfrm>
              <a:custGeom>
                <a:avLst/>
                <a:gdLst/>
                <a:ahLst/>
                <a:cxnLst/>
                <a:rect l="l" t="t" r="r" b="b"/>
                <a:pathLst>
                  <a:path w="1572775" h="1405065">
                    <a:moveTo>
                      <a:pt x="1473249" y="0"/>
                    </a:moveTo>
                    <a:cubicBezTo>
                      <a:pt x="1531558" y="20642"/>
                      <a:pt x="1572775" y="76505"/>
                      <a:pt x="1572775" y="141994"/>
                    </a:cubicBezTo>
                    <a:lnTo>
                      <a:pt x="1572775" y="1252328"/>
                    </a:lnTo>
                    <a:cubicBezTo>
                      <a:pt x="1572775" y="1336682"/>
                      <a:pt x="1504392" y="1405065"/>
                      <a:pt x="1420038" y="1405065"/>
                    </a:cubicBezTo>
                    <a:lnTo>
                      <a:pt x="0" y="1405065"/>
                    </a:lnTo>
                    <a:cubicBezTo>
                      <a:pt x="768941" y="1317621"/>
                      <a:pt x="1379064" y="735374"/>
                      <a:pt x="147324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73B2D1">
                      <a:lumMod val="79000"/>
                      <a:lumOff val="21000"/>
                    </a:srgbClr>
                  </a:gs>
                  <a:gs pos="94000">
                    <a:srgbClr val="73B2D1"/>
                  </a:gs>
                </a:gsLst>
                <a:lin ang="10800000" scaled="1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065850" y="2015606"/>
                <a:ext cx="922337" cy="891184"/>
              </a:xfrm>
              <a:prstGeom prst="rect">
                <a:avLst/>
              </a:prstGeom>
              <a:noFill/>
            </p:spPr>
            <p:txBody>
              <a:bodyPr lIns="108000" rIns="108000">
                <a:spAutoFit/>
              </a:bodyPr>
              <a:lstStyle/>
              <a:p>
                <a:pPr algn="ctr">
                  <a:spcBef>
                    <a:spcPct val="0"/>
                  </a:spcBef>
                  <a:defRPr/>
                </a:pPr>
                <a:r>
                  <a:rPr kumimoji="1" lang="ko-KR" altLang="en-US" sz="2400" b="1" dirty="0">
                    <a:solidFill>
                      <a:srgbClr val="4F81BD">
                        <a:lumMod val="50000"/>
                      </a:srgbClr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곱의</a:t>
                </a:r>
                <a:r>
                  <a:rPr kumimoji="1" lang="ko-KR" altLang="en-US" sz="2400" b="1" dirty="0">
                    <a:solidFill>
                      <a:prstClr val="black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법칙</a:t>
                </a:r>
                <a:endParaRPr kumimoji="1" lang="ko-KR" altLang="en-US" sz="2400" b="1" dirty="0">
                  <a:solidFill>
                    <a:prstClr val="black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</p:grpSp>
      <p:grpSp>
        <p:nvGrpSpPr>
          <p:cNvPr id="41" name="그룹 40"/>
          <p:cNvGrpSpPr/>
          <p:nvPr/>
        </p:nvGrpSpPr>
        <p:grpSpPr>
          <a:xfrm>
            <a:off x="875990" y="4028742"/>
            <a:ext cx="9062327" cy="1500183"/>
            <a:chOff x="875990" y="4028742"/>
            <a:chExt cx="9062327" cy="1500183"/>
          </a:xfrm>
        </p:grpSpPr>
        <p:sp>
          <p:nvSpPr>
            <p:cNvPr id="32" name="Rectangle 26"/>
            <p:cNvSpPr/>
            <p:nvPr/>
          </p:nvSpPr>
          <p:spPr>
            <a:xfrm>
              <a:off x="1912626" y="4119230"/>
              <a:ext cx="8025691" cy="1339461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outerShdw blurRad="63500" sx="102000" sy="102000" algn="ctr" rotWithShape="0">
                <a:prstClr val="black">
                  <a:alpha val="22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234095" y="4217008"/>
              <a:ext cx="6863723" cy="1143903"/>
            </a:xfrm>
            <a:prstGeom prst="rect">
              <a:avLst/>
            </a:prstGeom>
            <a:noFill/>
          </p:spPr>
          <p:txBody>
            <a:bodyPr wrap="square" lIns="108000" rIns="108000">
              <a:spAutoFit/>
            </a:bodyPr>
            <a:lstStyle/>
            <a:p>
              <a:pPr>
                <a:spcBef>
                  <a:spcPts val="500"/>
                </a:spcBef>
                <a:defRPr/>
              </a:pPr>
              <a:r>
                <a:rPr kumimoji="1" lang="ko-KR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서로 </a:t>
              </a:r>
              <a:r>
                <a:rPr kumimoji="1" lang="ko-KR" altLang="en-US" sz="2000" dirty="0">
                  <a:solidFill>
                    <a:srgbClr val="0070C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배타적인</a:t>
              </a:r>
              <a:r>
                <a:rPr kumimoji="1" lang="ko-KR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𝑚개의 사건이 일어나는 경우의 수가 </a:t>
              </a:r>
              <a:endParaRPr kumimoji="1" lang="en-US" altLang="ko-K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  <a:p>
              <a:pPr>
                <a:spcBef>
                  <a:spcPts val="500"/>
                </a:spcBef>
                <a:defRPr/>
              </a:pP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각각 𝑟</a:t>
              </a:r>
              <a:r>
                <a:rPr kumimoji="1" lang="en-US" altLang="ko-KR" sz="2000" baseline="-25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1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 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𝑟</a:t>
              </a:r>
              <a:r>
                <a:rPr kumimoji="1" lang="en-US" altLang="ko-KR" sz="2000" baseline="-25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2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 </a:t>
              </a:r>
              <a:r>
                <a:rPr kumimoji="1" lang="en-US" altLang="ko-KR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…, 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𝑟</a:t>
              </a:r>
              <a:r>
                <a:rPr kumimoji="1" lang="ko-KR" altLang="en-US" sz="2000" baseline="-25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𝑚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</a:t>
              </a:r>
              <a:r>
                <a:rPr kumimoji="1" lang="ko-KR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이라면 𝑚개의 사건 중 하나의 사건이 </a:t>
              </a:r>
              <a:endParaRPr kumimoji="1" lang="en-US" altLang="ko-KR" sz="2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  <a:p>
              <a:pPr>
                <a:spcBef>
                  <a:spcPts val="500"/>
                </a:spcBef>
                <a:defRPr/>
              </a:pP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일어나는 경우의 수는  𝑟</a:t>
              </a:r>
              <a:r>
                <a:rPr kumimoji="1" lang="en-US" altLang="ko-KR" sz="2000" baseline="-25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1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+ 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𝑟</a:t>
              </a:r>
              <a:r>
                <a:rPr kumimoji="1" lang="en-US" altLang="ko-KR" sz="2000" baseline="-25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2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+⋯+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𝑟</a:t>
              </a:r>
              <a:r>
                <a:rPr kumimoji="1" lang="ko-KR" altLang="en-US" sz="2000" baseline="-25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𝑚</a:t>
              </a:r>
              <a:r>
                <a:rPr kumimoji="1" lang="ko-KR" altLang="en-US" sz="20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</a:t>
              </a:r>
              <a:r>
                <a:rPr kumimoji="1" lang="ko-KR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이다 </a:t>
              </a:r>
              <a:r>
                <a:rPr kumimoji="1" lang="en-US" altLang="ko-KR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. </a:t>
              </a:r>
            </a:p>
          </p:txBody>
        </p:sp>
        <p:grpSp>
          <p:nvGrpSpPr>
            <p:cNvPr id="39" name="그룹 38"/>
            <p:cNvGrpSpPr/>
            <p:nvPr/>
          </p:nvGrpSpPr>
          <p:grpSpPr>
            <a:xfrm>
              <a:off x="875990" y="4028742"/>
              <a:ext cx="1212850" cy="1500183"/>
              <a:chOff x="920595" y="4117952"/>
              <a:chExt cx="1212850" cy="1416050"/>
            </a:xfrm>
          </p:grpSpPr>
          <p:sp>
            <p:nvSpPr>
              <p:cNvPr id="35" name="Rounded Rectangle 30"/>
              <p:cNvSpPr/>
              <p:nvPr/>
            </p:nvSpPr>
            <p:spPr bwMode="auto">
              <a:xfrm>
                <a:off x="920595" y="4117952"/>
                <a:ext cx="1212850" cy="1416050"/>
              </a:xfrm>
              <a:prstGeom prst="roundRect">
                <a:avLst>
                  <a:gd name="adj" fmla="val 10788"/>
                </a:avLst>
              </a:prstGeom>
              <a:solidFill>
                <a:srgbClr val="A0C458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grpSp>
            <p:nvGrpSpPr>
              <p:cNvPr id="38" name="그룹 37"/>
              <p:cNvGrpSpPr/>
              <p:nvPr/>
            </p:nvGrpSpPr>
            <p:grpSpPr>
              <a:xfrm>
                <a:off x="920595" y="4129065"/>
                <a:ext cx="1074737" cy="1404937"/>
                <a:chOff x="920595" y="4129065"/>
                <a:chExt cx="1074737" cy="1404937"/>
              </a:xfrm>
            </p:grpSpPr>
            <p:sp>
              <p:nvSpPr>
                <p:cNvPr id="36" name="Rounded Rectangle 9"/>
                <p:cNvSpPr/>
                <p:nvPr/>
              </p:nvSpPr>
              <p:spPr bwMode="auto">
                <a:xfrm flipH="1">
                  <a:off x="920595" y="4129065"/>
                  <a:ext cx="1074737" cy="140493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72775" h="1405065">
                      <a:moveTo>
                        <a:pt x="1473249" y="0"/>
                      </a:moveTo>
                      <a:cubicBezTo>
                        <a:pt x="1531558" y="20642"/>
                        <a:pt x="1572775" y="76505"/>
                        <a:pt x="1572775" y="141994"/>
                      </a:cubicBezTo>
                      <a:lnTo>
                        <a:pt x="1572775" y="1252328"/>
                      </a:lnTo>
                      <a:cubicBezTo>
                        <a:pt x="1572775" y="1336682"/>
                        <a:pt x="1504392" y="1405065"/>
                        <a:pt x="1420038" y="1405065"/>
                      </a:cubicBezTo>
                      <a:lnTo>
                        <a:pt x="0" y="1405065"/>
                      </a:lnTo>
                      <a:cubicBezTo>
                        <a:pt x="768941" y="1317621"/>
                        <a:pt x="1379064" y="735374"/>
                        <a:pt x="1473249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A0C458">
                        <a:lumMod val="80000"/>
                        <a:lumOff val="20000"/>
                      </a:srgbClr>
                    </a:gs>
                    <a:gs pos="94000">
                      <a:srgbClr val="A0C458">
                        <a:lumMod val="100000"/>
                      </a:srgbClr>
                    </a:gs>
                  </a:gsLst>
                  <a:lin ang="108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en-US" sz="24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-윤고딕330" panose="02030504000101010101" pitchFamily="18" charset="-127"/>
                    <a:ea typeface="-윤고딕330" panose="02030504000101010101" pitchFamily="18" charset="-127"/>
                  </a:endParaRPr>
                </a:p>
              </p:txBody>
            </p:sp>
            <p:sp>
              <p:nvSpPr>
                <p:cNvPr id="34" name="TextBox 33"/>
                <p:cNvSpPr txBox="1"/>
                <p:nvPr/>
              </p:nvSpPr>
              <p:spPr>
                <a:xfrm>
                  <a:off x="1065850" y="4470077"/>
                  <a:ext cx="922337" cy="784393"/>
                </a:xfrm>
                <a:prstGeom prst="rect">
                  <a:avLst/>
                </a:prstGeom>
                <a:noFill/>
              </p:spPr>
              <p:txBody>
                <a:bodyPr lIns="108000" rIns="108000">
                  <a:spAutoFit/>
                </a:bodyPr>
                <a:lstStyle/>
                <a:p>
                  <a:pPr algn="ctr">
                    <a:spcBef>
                      <a:spcPct val="0"/>
                    </a:spcBef>
                    <a:defRPr/>
                  </a:pPr>
                  <a:r>
                    <a:rPr kumimoji="1" lang="ko-KR" altLang="en-US" sz="2400" b="1" dirty="0">
                      <a:solidFill>
                        <a:srgbClr val="9BBB59">
                          <a:lumMod val="50000"/>
                        </a:srgbClr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합의</a:t>
                  </a:r>
                  <a:endParaRPr kumimoji="1" lang="en-US" altLang="ko-KR" sz="2400" b="1" dirty="0">
                    <a:solidFill>
                      <a:srgbClr val="9BBB59">
                        <a:lumMod val="50000"/>
                      </a:srgbClr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endParaRPr>
                </a:p>
                <a:p>
                  <a:pPr algn="ctr">
                    <a:spcBef>
                      <a:spcPct val="0"/>
                    </a:spcBef>
                    <a:defRPr/>
                  </a:pPr>
                  <a:r>
                    <a:rPr kumimoji="1" lang="ko-KR" altLang="en-US" sz="2400" b="1" dirty="0">
                      <a:solidFill>
                        <a:prstClr val="black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함초롬바탕" panose="02030504000101010101" pitchFamily="18" charset="-127"/>
                    </a:rPr>
                    <a:t>법칙</a:t>
                  </a:r>
                  <a:endParaRPr kumimoji="1" lang="ko-KR" altLang="en-US" sz="2400" b="1" dirty="0">
                    <a:solidFill>
                      <a:prstClr val="black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08861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01048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경우의 수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0709" y="1997771"/>
                <a:ext cx="8538853" cy="20119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342900" indent="-342900">
                  <a:spcBef>
                    <a:spcPts val="800"/>
                  </a:spcBef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sz="2400" i="1" dirty="0" smtClean="0">
                        <a:solidFill>
                          <a:schemeClr val="bg1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i="1" dirty="0" err="1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i="1" dirty="0" err="1">
                            <a:solidFill>
                              <a:schemeClr val="bg1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en-US" altLang="ko-KR" sz="2400" i="1" dirty="0" err="1">
                            <a:solidFill>
                              <a:schemeClr val="bg1"/>
                            </a:solidFill>
                            <a:latin typeface="Cambria Math"/>
                          </a:rPr>
                          <m:t>𝑘</m:t>
                        </m:r>
                      </m:e>
                    </m:d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𝑛</m:t>
                    </m:r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×</m:t>
                    </m:r>
                    <m:d>
                      <m:dPr>
                        <m:ctrlP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×⋯×</m:t>
                    </m:r>
                    <m:d>
                      <m:dPr>
                        <m:ctrlP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𝑘</m:t>
                        </m:r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+1</m:t>
                        </m:r>
                      </m:e>
                    </m:d>
                  </m:oMath>
                </a14:m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                                              </a:t>
                </a:r>
              </a:p>
              <a:p>
                <a:pPr marL="342900" indent="-342900">
                  <a:spcBef>
                    <a:spcPts val="800"/>
                  </a:spcBef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i="1" dirty="0" err="1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i="1" dirty="0" err="1">
                            <a:solidFill>
                              <a:schemeClr val="bg1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en-US" altLang="ko-KR" sz="2400" i="1" dirty="0" err="1">
                            <a:solidFill>
                              <a:schemeClr val="bg1"/>
                            </a:solidFill>
                            <a:latin typeface="Cambria Math"/>
                          </a:rPr>
                          <m:t>𝑘</m:t>
                        </m:r>
                      </m:e>
                    </m:d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altLang="ko-KR" sz="2400" i="1" dirty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sz="2400" i="1" dirty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sz="2400" i="1" dirty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𝑛</m:t>
                            </m:r>
                          </m:num>
                          <m:den>
                            <m:r>
                              <a:rPr lang="en-US" altLang="ko-KR" sz="2400" i="1" dirty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𝑘</m:t>
                            </m:r>
                          </m:den>
                        </m:f>
                      </m:e>
                    </m:d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×(</m:t>
                    </m:r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𝑘</m:t>
                    </m:r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!)</m:t>
                    </m:r>
                  </m:oMath>
                </a14:m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>
                  <a:spcBef>
                    <a:spcPts val="800"/>
                  </a:spcBef>
                </a:pP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따라서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</a:p>
              <a:p>
                <a:pPr marL="342900" indent="-342900">
                  <a:spcBef>
                    <a:spcPts val="800"/>
                  </a:spcBef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i="1" dirty="0" err="1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i="1" dirty="0" err="1">
                            <a:solidFill>
                              <a:schemeClr val="bg1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en-US" altLang="ko-KR" sz="2400" i="1" dirty="0" err="1">
                            <a:solidFill>
                              <a:schemeClr val="bg1"/>
                            </a:solidFill>
                            <a:latin typeface="Cambria Math"/>
                          </a:rPr>
                          <m:t>𝑘</m:t>
                        </m:r>
                      </m:e>
                    </m:d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𝑛</m:t>
                    </m:r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×</m:t>
                    </m:r>
                    <m:d>
                      <m:dPr>
                        <m:ctrlP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×⋯×</m:t>
                    </m:r>
                    <m:d>
                      <m:dPr>
                        <m:ctrlP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𝑘</m:t>
                        </m:r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+1</m:t>
                        </m:r>
                      </m:e>
                    </m:d>
                    <m:r>
                      <a:rPr lang="en-US" altLang="ko-KR" sz="2400" dirty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altLang="ko-KR" sz="2400" i="1" dirty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sz="2400" i="1" dirty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sz="2400" i="1" dirty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𝑛</m:t>
                            </m:r>
                          </m:num>
                          <m:den>
                            <m:r>
                              <a:rPr lang="en-US" altLang="ko-KR" sz="2400" i="1" dirty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𝑘</m:t>
                            </m:r>
                          </m:den>
                        </m:f>
                      </m:e>
                    </m:d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×</m:t>
                    </m:r>
                    <m:d>
                      <m:dPr>
                        <m:ctrlP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𝑘</m:t>
                        </m:r>
                        <m:r>
                          <a:rPr lang="en-US" altLang="ko-KR" sz="2400" i="1" dirty="0">
                            <a:solidFill>
                              <a:schemeClr val="bg1"/>
                            </a:solidFill>
                            <a:latin typeface="Cambria Math"/>
                          </a:rPr>
                          <m:t>!</m:t>
                        </m:r>
                      </m:e>
                    </m:d>
                  </m:oMath>
                </a14:m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이고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0709" y="1997771"/>
                <a:ext cx="8538853" cy="2011961"/>
              </a:xfrm>
              <a:prstGeom prst="rect">
                <a:avLst/>
              </a:prstGeom>
              <a:blipFill>
                <a:blip r:embed="rId2"/>
                <a:stretch>
                  <a:fillRect l="-1071" t="-1818" b="-484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8685538" y="1354072"/>
                <a:ext cx="1452239" cy="369332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 anchorCtr="0">
                <a:spAutoFit/>
              </a:bodyPr>
              <a:lstStyle/>
              <a:p>
                <a:pPr algn="ctr"/>
                <a:r>
                  <a:rPr lang="en-US" altLang="ko-KR" dirty="0" smtClean="0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bg1"/>
                        </a:solidFill>
                        <a:latin typeface="Cambria Math"/>
                      </a:rPr>
                      <m:t>0!</m:t>
                    </m:r>
                  </m:oMath>
                </a14:m>
                <a:r>
                  <a:rPr lang="en-US" altLang="ko-KR" dirty="0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 :=1</a:t>
                </a:r>
                <a:endParaRPr lang="ko-KR" altLang="en-US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85538" y="1354072"/>
                <a:ext cx="1452239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77528" y="1290647"/>
                <a:ext cx="42626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40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en-US" altLang="ko-KR" sz="2400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2400" i="1" dirty="0" err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altLang="ko-KR" sz="2400" i="1" dirty="0" err="1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en-US" altLang="ko-KR" sz="2400" i="1" dirty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𝑛</m:t>
                          </m:r>
                        </m:e>
                      </m:d>
                      <m:r>
                        <a:rPr lang="en-US" altLang="ko-KR" sz="2400" i="1" dirty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en-US" altLang="ko-KR" sz="2400" i="1">
                          <a:solidFill>
                            <a:schemeClr val="bg1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𝑛</m:t>
                      </m:r>
                      <m:r>
                        <a:rPr lang="en-US" altLang="ko-KR" sz="2400" i="1">
                          <a:solidFill>
                            <a:schemeClr val="bg1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×</m:t>
                      </m:r>
                      <m:d>
                        <m:dPr>
                          <m:ctrlPr>
                            <a:rPr lang="en-US" altLang="ko-KR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dPr>
                        <m:e>
                          <m:r>
                            <a:rPr lang="en-US" altLang="ko-KR" sz="2400" i="1">
                              <a:solidFill>
                                <a:schemeClr val="bg1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𝑛</m:t>
                          </m:r>
                          <m:r>
                            <a:rPr lang="en-US" altLang="ko-KR" sz="2400" i="1">
                              <a:solidFill>
                                <a:schemeClr val="bg1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−1</m:t>
                          </m:r>
                        </m:e>
                      </m:d>
                      <m:r>
                        <a:rPr lang="en-US" altLang="ko-KR" sz="2400" i="1">
                          <a:solidFill>
                            <a:schemeClr val="bg1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×⋯×1</m:t>
                      </m:r>
                    </m:oMath>
                  </m:oMathPara>
                </a14:m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7528" y="1290647"/>
                <a:ext cx="4262695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051884" y="1385704"/>
                <a:ext cx="11521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>
                          <a:solidFill>
                            <a:srgbClr val="306362"/>
                          </a:solidFill>
                          <a:latin typeface="Cambria Math" panose="02040503050406030204" pitchFamily="18" charset="0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=:</m:t>
                      </m:r>
                      <m:r>
                        <a:rPr lang="en-US" altLang="ko-KR" i="1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𝑛</m:t>
                      </m:r>
                      <m:r>
                        <a:rPr lang="en-US" altLang="ko-KR" i="1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!</m:t>
                      </m:r>
                    </m:oMath>
                  </m:oMathPara>
                </a14:m>
                <a:endParaRPr lang="en-US" altLang="ko-KR" dirty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1884" y="1385704"/>
                <a:ext cx="1152128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6904714" y="1354072"/>
            <a:ext cx="1908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* </a:t>
            </a:r>
            <a:r>
              <a:rPr lang="ko-KR" altLang="en-US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곱의</a:t>
            </a:r>
            <a:r>
              <a:rPr lang="en-US" altLang="ko-KR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법칙</a:t>
            </a:r>
            <a:endParaRPr lang="en-US" altLang="ko-KR" dirty="0">
              <a:ln w="12700">
                <a:noFill/>
                <a:prstDash val="solid"/>
              </a:ln>
              <a:solidFill>
                <a:srgbClr val="FFFF00"/>
              </a:solidFill>
              <a:effectLst/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04714" y="2497137"/>
            <a:ext cx="1908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* </a:t>
            </a:r>
            <a:r>
              <a:rPr lang="ko-KR" altLang="en-US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곱의</a:t>
            </a:r>
            <a:r>
              <a:rPr lang="en-US" altLang="ko-KR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법칙</a:t>
            </a:r>
            <a:endParaRPr lang="en-US" altLang="ko-KR" dirty="0">
              <a:ln w="12700">
                <a:noFill/>
                <a:prstDash val="solid"/>
              </a:ln>
              <a:solidFill>
                <a:srgbClr val="FFFF00"/>
              </a:solidFill>
              <a:effectLst/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1306502" y="4263069"/>
            <a:ext cx="6856921" cy="1033257"/>
            <a:chOff x="1401869" y="4263069"/>
            <a:chExt cx="6856921" cy="1033257"/>
          </a:xfrm>
        </p:grpSpPr>
        <p:sp>
          <p:nvSpPr>
            <p:cNvPr id="4" name="모서리가 둥근 직사각형 3"/>
            <p:cNvSpPr/>
            <p:nvPr/>
          </p:nvSpPr>
          <p:spPr>
            <a:xfrm>
              <a:off x="1401869" y="4263069"/>
              <a:ext cx="6856921" cy="1033257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i="1" dirty="0">
                <a:solidFill>
                  <a:srgbClr val="306362"/>
                </a:solidFill>
                <a:latin typeface="Cambria Math" panose="020405030504060302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>
                  <a:off x="1708801" y="4347524"/>
                  <a:ext cx="6305365" cy="876843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r>
                    <a:rPr lang="en-US" altLang="ko-KR" sz="3200" dirty="0" smtClean="0">
                      <a:solidFill>
                        <a:srgbClr val="0070C0"/>
                      </a:solidFill>
                      <a:latin typeface="Cambria Math" panose="02040503050406030204" pitchFamily="18" charset="0"/>
                    </a:rPr>
                    <a:t> </a:t>
                  </a:r>
                  <a14:m>
                    <m:oMath xmlns:m="http://schemas.openxmlformats.org/officeDocument/2006/math">
                      <m:d>
                        <m:dPr>
                          <m:ctrlP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𝑛</m:t>
                              </m:r>
                            </m:num>
                            <m:den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𝑘</m:t>
                              </m:r>
                            </m:den>
                          </m:f>
                        </m:e>
                      </m:d>
                      <m:r>
                        <a:rPr lang="en-US" altLang="ko-KR" sz="3200" i="1" dirty="0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×</m:t>
                          </m:r>
                          <m:d>
                            <m:dPr>
                              <m:ctrlP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𝑛</m:t>
                              </m:r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×⋯×</m:t>
                          </m:r>
                          <m:d>
                            <m:dPr>
                              <m:ctrlP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𝑛</m:t>
                              </m:r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𝑘</m:t>
                              </m:r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num>
                        <m:den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𝑘</m:t>
                          </m:r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  <m:r>
                        <a:rPr lang="en-US" altLang="ko-KR" sz="3200" i="1" dirty="0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!</m:t>
                          </m:r>
                        </m:num>
                        <m:den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𝑘</m:t>
                          </m:r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!</m:t>
                          </m:r>
                          <m:d>
                            <m:dPr>
                              <m:ctrlP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𝑛</m:t>
                              </m:r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altLang="ko-KR" sz="3200" i="1" dirty="0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𝑘</m:t>
                              </m:r>
                            </m:e>
                          </m:d>
                          <m:r>
                            <a:rPr lang="en-US" altLang="ko-KR" sz="3200" i="1" dirty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!</m:t>
                          </m:r>
                        </m:den>
                      </m:f>
                    </m:oMath>
                  </a14:m>
                  <a:endParaRPr lang="ko-KR" altLang="en-US" sz="3200" dirty="0">
                    <a:solidFill>
                      <a:srgbClr val="0070C0"/>
                    </a:solidFill>
                  </a:endParaRPr>
                </a:p>
              </p:txBody>
            </p:sp>
          </mc:Choice>
          <mc:Fallback xmlns=""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08801" y="4347524"/>
                  <a:ext cx="6305365" cy="876843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6" name="그룹 15"/>
          <p:cNvGrpSpPr/>
          <p:nvPr/>
        </p:nvGrpSpPr>
        <p:grpSpPr>
          <a:xfrm>
            <a:off x="1306502" y="5421034"/>
            <a:ext cx="6939365" cy="1033257"/>
            <a:chOff x="1306502" y="5421034"/>
            <a:chExt cx="6939365" cy="1033257"/>
          </a:xfrm>
        </p:grpSpPr>
        <p:sp>
          <p:nvSpPr>
            <p:cNvPr id="3" name="모서리가 둥근 직사각형 2"/>
            <p:cNvSpPr/>
            <p:nvPr/>
          </p:nvSpPr>
          <p:spPr>
            <a:xfrm>
              <a:off x="1388946" y="5421034"/>
              <a:ext cx="6856921" cy="1033257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i="1" dirty="0">
                <a:solidFill>
                  <a:srgbClr val="306362"/>
                </a:solidFill>
                <a:latin typeface="Cambria Math" panose="020405030504060302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/>
                <p:cNvSpPr txBox="1"/>
                <p:nvPr/>
              </p:nvSpPr>
              <p:spPr>
                <a:xfrm>
                  <a:off x="1306502" y="5580320"/>
                  <a:ext cx="3733800" cy="714683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ctrlPr>
                              <a:rPr lang="en-US" altLang="ko-KR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f>
                              <m:fPr>
                                <m:type m:val="noBar"/>
                                <m:ctrlP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𝑘</m:t>
                                </m:r>
                              </m:den>
                            </m:f>
                          </m:e>
                        </m:d>
                        <m:r>
                          <a:rPr lang="en-US" altLang="ko-KR" i="1">
                            <a:solidFill>
                              <a:srgbClr val="0070C0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=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f>
                              <m:fPr>
                                <m:type m:val="noBar"/>
                                <m:ctrlP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𝑛</m:t>
                                </m:r>
                                <m: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𝑘</m:t>
                                </m:r>
                                <m: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−1</m:t>
                                </m:r>
                              </m:den>
                            </m:f>
                          </m:e>
                        </m:d>
                        <m:r>
                          <a:rPr lang="en-US" altLang="ko-KR" i="1">
                            <a:solidFill>
                              <a:srgbClr val="0070C0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+</m:t>
                        </m:r>
                        <m:d>
                          <m:dPr>
                            <m:ctrlPr>
                              <a:rPr lang="en-US" altLang="ko-KR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f>
                              <m:fPr>
                                <m:type m:val="noBar"/>
                                <m:ctrlP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𝑛</m:t>
                                </m:r>
                                <m: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altLang="ko-KR" i="1">
                                    <a:solidFill>
                                      <a:srgbClr val="0070C0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𝑘</m:t>
                                </m:r>
                              </m:den>
                            </m:f>
                          </m:e>
                        </m:d>
                      </m:oMath>
                    </m:oMathPara>
                  </a14:m>
                  <a:endParaRPr lang="ko-KR" altLang="en-US" dirty="0">
                    <a:solidFill>
                      <a:srgbClr val="0070C0"/>
                    </a:solidFill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06502" y="5580320"/>
                  <a:ext cx="3733800" cy="714683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3" name="TextBox 12"/>
          <p:cNvSpPr txBox="1"/>
          <p:nvPr/>
        </p:nvSpPr>
        <p:spPr>
          <a:xfrm>
            <a:off x="6170558" y="5734564"/>
            <a:ext cx="1908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n w="12700">
                  <a:noFill/>
                  <a:prstDash val="solid"/>
                </a:ln>
                <a:solidFill>
                  <a:srgbClr val="C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* </a:t>
            </a:r>
            <a:r>
              <a:rPr lang="ko-KR" altLang="en-US" b="1" dirty="0">
                <a:ln w="12700">
                  <a:noFill/>
                  <a:prstDash val="solid"/>
                </a:ln>
                <a:solidFill>
                  <a:srgbClr val="C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합의</a:t>
            </a:r>
            <a:r>
              <a:rPr lang="en-US" altLang="ko-KR" b="1" dirty="0">
                <a:ln w="12700">
                  <a:noFill/>
                  <a:prstDash val="solid"/>
                </a:ln>
                <a:solidFill>
                  <a:srgbClr val="C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b="1" dirty="0">
                <a:ln w="12700">
                  <a:noFill/>
                  <a:prstDash val="solid"/>
                </a:ln>
                <a:solidFill>
                  <a:srgbClr val="C0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법칙</a:t>
            </a:r>
            <a:endParaRPr lang="en-US" altLang="ko-KR" dirty="0">
              <a:ln w="12700">
                <a:noFill/>
                <a:prstDash val="solid"/>
              </a:ln>
              <a:solidFill>
                <a:srgbClr val="C0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04714" y="2021512"/>
            <a:ext cx="1908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* </a:t>
            </a:r>
            <a:r>
              <a:rPr lang="ko-KR" altLang="en-US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곱의</a:t>
            </a:r>
            <a:r>
              <a:rPr lang="en-US" altLang="ko-KR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dirty="0">
                <a:ln w="12700">
                  <a:noFill/>
                  <a:prstDash val="solid"/>
                </a:ln>
                <a:solidFill>
                  <a:srgbClr val="FFFF00"/>
                </a:solidFill>
                <a:effectLst/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법칙</a:t>
            </a:r>
            <a:endParaRPr lang="en-US" altLang="ko-KR" dirty="0">
              <a:ln w="12700">
                <a:noFill/>
                <a:prstDash val="solid"/>
              </a:ln>
              <a:solidFill>
                <a:srgbClr val="FFFF00"/>
              </a:solidFill>
              <a:effectLst/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811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402072" y="138509"/>
            <a:ext cx="117692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예 제</a:t>
            </a: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383" y="2540940"/>
            <a:ext cx="4031207" cy="403120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66550" y="2797495"/>
            <a:ext cx="1296143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ABCDE</a:t>
            </a:r>
            <a:endParaRPr lang="ko-KR" altLang="en-US" sz="2000" dirty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821" y="2540378"/>
            <a:ext cx="4032331" cy="403233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89538" y="4175887"/>
            <a:ext cx="4926783" cy="7720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en-US" altLang="ko-KR" sz="20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‘</a:t>
            </a:r>
            <a:r>
              <a:rPr lang="en-US" altLang="ko-KR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A’,‘B’,‘</a:t>
            </a:r>
            <a:r>
              <a:rPr lang="en-US" altLang="ko-KR" sz="20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C</a:t>
            </a:r>
            <a:r>
              <a:rPr lang="en-US" altLang="ko-KR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’,‘D’,‘</a:t>
            </a:r>
            <a:r>
              <a:rPr lang="en-US" altLang="ko-KR" sz="20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E</a:t>
            </a:r>
            <a:r>
              <a:rPr lang="en-US" altLang="ko-KR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’</a:t>
            </a:r>
            <a:r>
              <a:rPr lang="ko-KR" altLang="en-US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를</a:t>
            </a:r>
            <a:endParaRPr lang="en-US" altLang="ko-KR" sz="2000" dirty="0" smtClean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pPr>
              <a:spcBef>
                <a:spcPts val="500"/>
              </a:spcBef>
            </a:pPr>
            <a:r>
              <a:rPr lang="ko-KR" altLang="en-US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차례로 </a:t>
            </a:r>
            <a:r>
              <a:rPr lang="ko-KR" altLang="en-US" sz="20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나열하는 방법의 수</a:t>
            </a:r>
            <a:endParaRPr lang="en-US" altLang="ko-KR" sz="2000" dirty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02276" y="2799053"/>
            <a:ext cx="1308009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ABCED  </a:t>
            </a:r>
            <a:endParaRPr lang="ko-KR" altLang="en-US" sz="2000" dirty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50071" y="2814504"/>
            <a:ext cx="1308009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ABDCE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89540" y="3585676"/>
            <a:ext cx="1273153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…</a:t>
            </a:r>
            <a:endParaRPr lang="ko-KR" altLang="en-US" sz="2000" dirty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948" y="2534505"/>
            <a:ext cx="4044077" cy="4044077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473" y="2549030"/>
            <a:ext cx="4015027" cy="4015027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998" y="2528555"/>
            <a:ext cx="4055976" cy="4055976"/>
          </a:xfrm>
          <a:prstGeom prst="rect">
            <a:avLst/>
          </a:prstGeom>
        </p:spPr>
      </p:pic>
      <p:grpSp>
        <p:nvGrpSpPr>
          <p:cNvPr id="27" name="그룹 26"/>
          <p:cNvGrpSpPr/>
          <p:nvPr/>
        </p:nvGrpSpPr>
        <p:grpSpPr>
          <a:xfrm>
            <a:off x="512725" y="1289052"/>
            <a:ext cx="8991494" cy="955898"/>
            <a:chOff x="623392" y="1570326"/>
            <a:chExt cx="8991494" cy="955898"/>
          </a:xfrm>
        </p:grpSpPr>
        <p:sp>
          <p:nvSpPr>
            <p:cNvPr id="28" name="내용 개체 틀 2"/>
            <p:cNvSpPr txBox="1">
              <a:spLocks/>
            </p:cNvSpPr>
            <p:nvPr/>
          </p:nvSpPr>
          <p:spPr bwMode="gray">
            <a:xfrm>
              <a:off x="928192" y="1707770"/>
              <a:ext cx="8686694" cy="818454"/>
            </a:xfrm>
            <a:prstGeom prst="rect">
              <a:avLst/>
            </a:prstGeom>
            <a:ln w="9525" cap="flat" cmpd="sng" algn="ctr">
              <a:solidFill>
                <a:schemeClr val="bg1">
                  <a:lumMod val="75000"/>
                </a:schemeClr>
              </a:solidFill>
              <a:prstDash val="dash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8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4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4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n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n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n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n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latinLnBrk="1" hangingPunct="1">
                <a:spcBef>
                  <a:spcPts val="500"/>
                </a:spcBef>
                <a:buNone/>
              </a:pPr>
              <a:r>
                <a:rPr lang="ko-KR" altLang="en-US" sz="2000" b="1" kern="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   다음과 </a:t>
              </a:r>
              <a:r>
                <a:rPr lang="ko-KR" altLang="en-US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같이 연결되어 있는 도로망에서 모든 도시를 정확히 한번씩 지나는 </a:t>
              </a:r>
              <a:endParaRPr lang="en-US" altLang="ko-KR" sz="2000" b="1" kern="0" dirty="0" smtClean="0"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endParaRPr>
            </a:p>
            <a:p>
              <a:pPr marL="0" indent="0" eaLnBrk="1" latinLnBrk="1" hangingPunct="1">
                <a:spcBef>
                  <a:spcPts val="500"/>
                </a:spcBef>
                <a:buNone/>
              </a:pPr>
              <a:r>
                <a:rPr lang="en-US" altLang="ko-KR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</a:t>
              </a:r>
              <a:r>
                <a:rPr lang="en-US" altLang="ko-KR" sz="2000" b="1" kern="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  </a:t>
              </a:r>
              <a:r>
                <a:rPr lang="ko-KR" altLang="en-US" sz="2000" b="1" kern="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서로 </a:t>
              </a:r>
              <a:r>
                <a:rPr lang="ko-KR" altLang="en-US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다른 경로의 수를 구하면</a:t>
              </a:r>
              <a:r>
                <a:rPr lang="en-US" altLang="ko-KR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? </a:t>
              </a:r>
            </a:p>
          </p:txBody>
        </p:sp>
        <p:pic>
          <p:nvPicPr>
            <p:cNvPr id="29" name="그림 25" descr="그림1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23392" y="1570326"/>
              <a:ext cx="609600" cy="658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" name="TextBox 14"/>
            <p:cNvSpPr txBox="1">
              <a:spLocks noChangeArrowheads="1"/>
            </p:cNvSpPr>
            <p:nvPr/>
          </p:nvSpPr>
          <p:spPr bwMode="auto">
            <a:xfrm>
              <a:off x="623392" y="1733838"/>
              <a:ext cx="53340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70C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예</a:t>
              </a:r>
              <a:endParaRPr lang="ko-KR" altLang="en-US" b="1" dirty="0">
                <a:solidFill>
                  <a:srgbClr val="0070C0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내용 개체 틀 2"/>
              <p:cNvSpPr txBox="1">
                <a:spLocks/>
              </p:cNvSpPr>
              <p:nvPr/>
            </p:nvSpPr>
            <p:spPr bwMode="gray">
              <a:xfrm>
                <a:off x="5734481" y="5473676"/>
                <a:ext cx="4406314" cy="50770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3200" b="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latinLnBrk="1" hangingPunct="1">
                  <a:buFont typeface="Wingdings" pitchFamily="2" charset="2"/>
                  <a:buNone/>
                </a:pPr>
                <a:r>
                  <a:rPr lang="en-US" altLang="ko-KR" sz="2000" b="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i="1" ker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5</m:t>
                    </m:r>
                    <m:r>
                      <a:rPr lang="en-US" altLang="ko-KR" sz="2000" b="0" i="1" kern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!=120</m:t>
                    </m:r>
                  </m:oMath>
                </a14:m>
                <a:r>
                  <a:rPr lang="ko-KR" altLang="en-US" sz="20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가지 경로가 존재한다</a:t>
                </a:r>
                <a:r>
                  <a:rPr lang="en-US" altLang="ko-KR" sz="20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.</a:t>
                </a:r>
                <a:endParaRPr lang="en-US" altLang="ko-KR" sz="2000" kern="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32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gray">
              <a:xfrm>
                <a:off x="5734481" y="5473676"/>
                <a:ext cx="4406314" cy="507708"/>
              </a:xfrm>
              <a:prstGeom prst="rect">
                <a:avLst/>
              </a:prstGeom>
              <a:blipFill>
                <a:blip r:embed="rId8"/>
                <a:stretch>
                  <a:fillRect t="-7229"/>
                </a:stretch>
              </a:blipFill>
              <a:ln>
                <a:noFill/>
              </a:ln>
              <a:extLst/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538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788268" y="4179038"/>
            <a:ext cx="4714444" cy="7720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en-US" altLang="ko-KR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‘A’, ‘B’, ‘D’, ‘E’ </a:t>
            </a:r>
            <a:r>
              <a:rPr lang="ko-KR" altLang="en-US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를 차례로</a:t>
            </a:r>
            <a:endParaRPr lang="en-US" altLang="ko-KR" sz="2000" dirty="0" smtClean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pPr>
              <a:spcBef>
                <a:spcPts val="500"/>
              </a:spcBef>
            </a:pPr>
            <a:r>
              <a:rPr lang="en-US" altLang="ko-KR" sz="20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나열하는 방법의 수</a:t>
            </a:r>
            <a:endParaRPr lang="en-US" altLang="ko-KR" sz="2000" dirty="0" smtClean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512725" y="1289052"/>
            <a:ext cx="8991494" cy="955898"/>
            <a:chOff x="623392" y="1570326"/>
            <a:chExt cx="8991494" cy="955898"/>
          </a:xfrm>
        </p:grpSpPr>
        <p:sp>
          <p:nvSpPr>
            <p:cNvPr id="17" name="내용 개체 틀 2"/>
            <p:cNvSpPr txBox="1">
              <a:spLocks/>
            </p:cNvSpPr>
            <p:nvPr/>
          </p:nvSpPr>
          <p:spPr bwMode="gray">
            <a:xfrm>
              <a:off x="928192" y="1707770"/>
              <a:ext cx="8686694" cy="818454"/>
            </a:xfrm>
            <a:prstGeom prst="rect">
              <a:avLst/>
            </a:prstGeom>
            <a:ln w="9525" cap="flat" cmpd="sng" algn="ctr">
              <a:solidFill>
                <a:schemeClr val="bg1">
                  <a:lumMod val="75000"/>
                </a:schemeClr>
              </a:solidFill>
              <a:prstDash val="dash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8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4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4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§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n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n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n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rgbClr val="000000"/>
                </a:buClr>
                <a:buFont typeface="Wingdings" pitchFamily="2" charset="2"/>
                <a:buChar char="n"/>
                <a:defRPr sz="20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500"/>
                </a:spcBef>
                <a:buNone/>
              </a:pPr>
              <a:r>
                <a:rPr lang="ko-KR" altLang="en-US" sz="2000" b="1" kern="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   </a:t>
              </a:r>
              <a:r>
                <a:rPr lang="ko-KR" altLang="en-US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다음과 같이 연결되어 있는 도로망에서</a:t>
              </a:r>
              <a:r>
                <a:rPr lang="en-US" altLang="ko-KR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, C</a:t>
              </a:r>
              <a:r>
                <a:rPr lang="ko-KR" altLang="en-US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에서 출발하여 모든 도시를 </a:t>
              </a:r>
              <a:endParaRPr lang="en-US" altLang="ko-KR" sz="2000" b="1" kern="0" dirty="0"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endParaRPr>
            </a:p>
            <a:p>
              <a:pPr marL="0" indent="0">
                <a:spcBef>
                  <a:spcPts val="500"/>
                </a:spcBef>
                <a:buNone/>
              </a:pPr>
              <a:r>
                <a:rPr lang="ko-KR" altLang="en-US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   정확히</a:t>
              </a:r>
              <a:r>
                <a:rPr lang="en-US" altLang="ko-KR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</a:t>
              </a:r>
              <a:r>
                <a:rPr lang="ko-KR" altLang="en-US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한번씩 지나 다시 </a:t>
              </a:r>
              <a:r>
                <a:rPr lang="en-US" altLang="ko-KR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C </a:t>
              </a:r>
              <a:r>
                <a:rPr lang="ko-KR" altLang="en-US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로 돌아오는 경로의 수를 구하면</a:t>
              </a:r>
              <a:r>
                <a:rPr lang="en-US" altLang="ko-KR" sz="2000" b="1" kern="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? </a:t>
              </a:r>
            </a:p>
          </p:txBody>
        </p:sp>
        <p:pic>
          <p:nvPicPr>
            <p:cNvPr id="18" name="그림 25" descr="그림1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23392" y="1570326"/>
              <a:ext cx="609600" cy="658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TextBox 14"/>
            <p:cNvSpPr txBox="1">
              <a:spLocks noChangeArrowheads="1"/>
            </p:cNvSpPr>
            <p:nvPr/>
          </p:nvSpPr>
          <p:spPr bwMode="auto">
            <a:xfrm>
              <a:off x="623392" y="1733838"/>
              <a:ext cx="53340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70C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예</a:t>
              </a:r>
              <a:endParaRPr lang="ko-KR" altLang="en-US" b="1" dirty="0">
                <a:solidFill>
                  <a:srgbClr val="0070C0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02072" y="138509"/>
            <a:ext cx="117692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예 제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내용 개체 틀 2"/>
              <p:cNvSpPr txBox="1">
                <a:spLocks/>
              </p:cNvSpPr>
              <p:nvPr/>
            </p:nvSpPr>
            <p:spPr bwMode="gray">
              <a:xfrm>
                <a:off x="5734481" y="5473676"/>
                <a:ext cx="4406314" cy="507708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3200" b="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latinLnBrk="1" hangingPunct="1">
                  <a:buFont typeface="Wingdings" pitchFamily="2" charset="2"/>
                  <a:buNone/>
                </a:pPr>
                <a:r>
                  <a:rPr lang="en-US" altLang="ko-KR" sz="2000" b="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i="1" ker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4</m:t>
                    </m:r>
                    <m:r>
                      <a:rPr lang="en-US" altLang="ko-KR" sz="2000" b="0" i="1" kern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!=24</m:t>
                    </m:r>
                  </m:oMath>
                </a14:m>
                <a:r>
                  <a:rPr lang="ko-KR" altLang="en-US" sz="20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가지 경로가 존재한다</a:t>
                </a:r>
                <a:r>
                  <a:rPr lang="en-US" altLang="ko-KR" sz="20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.</a:t>
                </a:r>
                <a:endParaRPr lang="en-US" altLang="ko-KR" sz="2000" kern="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9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gray">
              <a:xfrm>
                <a:off x="5734481" y="5473676"/>
                <a:ext cx="4406314" cy="507708"/>
              </a:xfrm>
              <a:prstGeom prst="rect">
                <a:avLst/>
              </a:prstGeom>
              <a:blipFill>
                <a:blip r:embed="rId3"/>
                <a:stretch>
                  <a:fillRect t="-7229"/>
                </a:stretch>
              </a:blipFill>
              <a:ln>
                <a:noFill/>
              </a:ln>
              <a:extLst/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5711491" y="2608711"/>
            <a:ext cx="1535726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000" dirty="0" smtClean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C</a:t>
            </a:r>
            <a:r>
              <a:rPr lang="en-US" altLang="ko-KR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ABDE</a:t>
            </a:r>
            <a:r>
              <a:rPr lang="en-US" altLang="ko-KR" sz="2000" dirty="0" smtClean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C</a:t>
            </a:r>
            <a:endParaRPr lang="ko-KR" altLang="en-US" sz="2000" dirty="0">
              <a:solidFill>
                <a:srgbClr val="FFFF0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0191" y="2589520"/>
            <a:ext cx="1491752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000" dirty="0" smtClean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C</a:t>
            </a:r>
            <a:r>
              <a:rPr lang="en-US" altLang="ko-KR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ABED</a:t>
            </a:r>
            <a:r>
              <a:rPr lang="en-US" altLang="ko-KR" sz="2000" dirty="0" smtClean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C</a:t>
            </a:r>
            <a:r>
              <a:rPr lang="en-US" altLang="ko-KR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  </a:t>
            </a:r>
            <a:endParaRPr lang="ko-KR" altLang="en-US" sz="2000" dirty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1491" y="3364228"/>
            <a:ext cx="1535726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000" dirty="0" smtClean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C</a:t>
            </a:r>
            <a:r>
              <a:rPr lang="en-US" altLang="ko-KR" sz="20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BADE</a:t>
            </a:r>
            <a:r>
              <a:rPr lang="en-US" altLang="ko-KR" sz="2000" dirty="0" smtClean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C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34602" y="3396892"/>
            <a:ext cx="1497341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…</a:t>
            </a:r>
            <a:endParaRPr lang="ko-KR" altLang="en-US" dirty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821" y="2540378"/>
            <a:ext cx="4032331" cy="4032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079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143500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그래프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659397" y="1441178"/>
            <a:ext cx="6465303" cy="566780"/>
            <a:chOff x="659397" y="1441178"/>
            <a:chExt cx="6465303" cy="566780"/>
          </a:xfrm>
        </p:grpSpPr>
        <p:sp>
          <p:nvSpPr>
            <p:cNvPr id="3" name="모서리가 둥근 직사각형 2"/>
            <p:cNvSpPr/>
            <p:nvPr/>
          </p:nvSpPr>
          <p:spPr>
            <a:xfrm>
              <a:off x="659397" y="1441178"/>
              <a:ext cx="6465303" cy="566780"/>
            </a:xfrm>
            <a:prstGeom prst="roundRect">
              <a:avLst>
                <a:gd name="adj" fmla="val 8778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i="1" dirty="0">
                <a:solidFill>
                  <a:srgbClr val="306362"/>
                </a:solidFill>
                <a:latin typeface="Cambria Math" panose="02040503050406030204" pitchFamily="18" charset="0"/>
              </a:endParaRPr>
            </a:p>
          </p:txBody>
        </p:sp>
        <p:sp>
          <p:nvSpPr>
            <p:cNvPr id="4" name="내용 개체 틀 2"/>
            <p:cNvSpPr txBox="1">
              <a:spLocks/>
            </p:cNvSpPr>
            <p:nvPr/>
          </p:nvSpPr>
          <p:spPr>
            <a:xfrm>
              <a:off x="773669" y="1536498"/>
              <a:ext cx="6236757" cy="376139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800" b="1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2400" b="1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b="1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–"/>
                <a:defRPr sz="1800" b="1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»"/>
                <a:defRPr sz="1800" b="1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1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None/>
              </a:pPr>
              <a:r>
                <a:rPr lang="ko-KR" altLang="en-US" sz="2000" dirty="0">
                  <a:solidFill>
                    <a:srgbClr val="7030A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그래프</a:t>
              </a:r>
              <a:r>
                <a:rPr lang="en-US" altLang="ko-KR" sz="2000" b="0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: </a:t>
              </a:r>
              <a:r>
                <a:rPr lang="ko-KR" altLang="en-US" sz="2000" b="0" dirty="0" err="1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꼭짓점들과</a:t>
              </a:r>
              <a:r>
                <a:rPr lang="en-US" altLang="ko-KR" sz="2000" b="0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sz="2000" b="0" dirty="0" err="1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꼭짓점을</a:t>
              </a:r>
              <a:r>
                <a:rPr lang="ko-KR" altLang="en-US" sz="2000" b="0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잇는 선분</a:t>
              </a:r>
              <a:r>
                <a:rPr lang="en-US" altLang="ko-KR" sz="2000" b="0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(</a:t>
              </a:r>
              <a:r>
                <a:rPr lang="ko-KR" altLang="en-US" sz="2000" b="0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변</a:t>
              </a:r>
              <a:r>
                <a:rPr lang="en-US" altLang="ko-KR" sz="2000" b="0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)</a:t>
              </a:r>
              <a:r>
                <a:rPr lang="ko-KR" altLang="en-US" sz="2000" b="0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들의 모임 </a:t>
              </a:r>
              <a:endParaRPr lang="en-US" altLang="ko-KR" sz="2000" b="0" i="1" dirty="0" smtClean="0">
                <a:solidFill>
                  <a:schemeClr val="tx1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027212" y="5484299"/>
            <a:ext cx="7507527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400" dirty="0" err="1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꼭짓점</a:t>
            </a:r>
            <a:r>
              <a:rPr lang="ko-KR" altLang="en-US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en-US" altLang="ko-KR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: 1, 2, 3, 4, 5, 6</a:t>
            </a:r>
          </a:p>
          <a:p>
            <a:pPr>
              <a:spcBef>
                <a:spcPts val="500"/>
              </a:spcBef>
            </a:pPr>
            <a:r>
              <a:rPr lang="ko-KR" altLang="en-US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   변   </a:t>
            </a:r>
            <a:r>
              <a:rPr lang="en-US" altLang="ko-KR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: 1-2, 1-5, 2-5, 2-3, 3-4, 4-5, 4-6</a:t>
            </a:r>
            <a:endParaRPr lang="en-US" altLang="ko-KR" sz="2400" dirty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  <a:cs typeface="함초롬바탕" panose="02030504000101010101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557338" y="2291917"/>
            <a:ext cx="4671434" cy="2705222"/>
            <a:chOff x="1557338" y="2291917"/>
            <a:chExt cx="4671434" cy="2705222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1557338" y="2291917"/>
              <a:ext cx="4671434" cy="2705222"/>
            </a:xfrm>
            <a:prstGeom prst="roundRect">
              <a:avLst>
                <a:gd name="adj" fmla="val 5758"/>
              </a:avLst>
            </a:prstGeom>
            <a:solidFill>
              <a:schemeClr val="bg1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7" name="내용 개체 틀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2239" y="2393268"/>
              <a:ext cx="3791698" cy="25025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46813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24" y="166328"/>
            <a:ext cx="9234183" cy="6525344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00277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143500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그래프</a:t>
            </a:r>
          </a:p>
        </p:txBody>
      </p:sp>
      <p:grpSp>
        <p:nvGrpSpPr>
          <p:cNvPr id="24" name="그룹 23"/>
          <p:cNvGrpSpPr/>
          <p:nvPr/>
        </p:nvGrpSpPr>
        <p:grpSpPr>
          <a:xfrm>
            <a:off x="659396" y="1441178"/>
            <a:ext cx="5503279" cy="2059404"/>
            <a:chOff x="659396" y="1441178"/>
            <a:chExt cx="5503279" cy="2059404"/>
          </a:xfrm>
        </p:grpSpPr>
        <p:sp>
          <p:nvSpPr>
            <p:cNvPr id="3" name="모서리가 둥근 직사각형 2"/>
            <p:cNvSpPr/>
            <p:nvPr/>
          </p:nvSpPr>
          <p:spPr>
            <a:xfrm>
              <a:off x="659396" y="1441178"/>
              <a:ext cx="4956313" cy="2059404"/>
            </a:xfrm>
            <a:prstGeom prst="roundRect">
              <a:avLst>
                <a:gd name="adj" fmla="val 5302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i="1" dirty="0">
                <a:solidFill>
                  <a:srgbClr val="306362"/>
                </a:solidFill>
                <a:latin typeface="Cambria Math" panose="02040503050406030204" pitchFamily="18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07021" y="1532615"/>
              <a:ext cx="5455654" cy="18876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500"/>
                </a:spcBef>
              </a:pPr>
              <a:r>
                <a:rPr lang="ko-KR" altLang="en-US" sz="2000" b="1" dirty="0" smtClean="0">
                  <a:solidFill>
                    <a:srgbClr val="6600CC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경로 </a:t>
              </a:r>
              <a:r>
                <a:rPr lang="en-US" altLang="ko-KR" sz="2000" b="1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: 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그래프의</a:t>
              </a:r>
              <a:r>
                <a:rPr lang="ko-KR" altLang="en-US" sz="2000" b="1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한 </a:t>
              </a:r>
              <a:r>
                <a:rPr lang="ko-KR" altLang="en-US" sz="2000" dirty="0" err="1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꼭짓점에서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시작하여</a:t>
              </a:r>
              <a:r>
                <a:rPr lang="en-US" altLang="ko-KR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,</a:t>
              </a:r>
            </a:p>
            <a:p>
              <a:pPr>
                <a:spcBef>
                  <a:spcPts val="500"/>
                </a:spcBef>
              </a:pPr>
              <a:r>
                <a:rPr lang="en-US" altLang="ko-KR" sz="200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</a:t>
              </a:r>
              <a:r>
                <a:rPr lang="en-US" altLang="ko-KR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      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이어진 변을 따라</a:t>
              </a:r>
              <a:r>
                <a:rPr lang="en-US" altLang="ko-KR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다른 </a:t>
              </a:r>
              <a:r>
                <a:rPr lang="ko-KR" altLang="en-US" sz="2000" dirty="0" err="1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꼭짓점으로</a:t>
              </a:r>
              <a:endParaRPr lang="en-US" altLang="ko-KR" sz="2000" dirty="0" smtClean="0"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endParaRPr>
            </a:p>
            <a:p>
              <a:pPr>
                <a:spcBef>
                  <a:spcPts val="500"/>
                </a:spcBef>
              </a:pPr>
              <a:r>
                <a:rPr lang="en-US" altLang="ko-KR" sz="200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</a:t>
              </a:r>
              <a:r>
                <a:rPr lang="en-US" altLang="ko-KR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      (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순차적으로</a:t>
              </a:r>
              <a:r>
                <a:rPr lang="en-US" altLang="ko-KR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)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이동하는 과정이며</a:t>
              </a:r>
              <a:endParaRPr lang="en-US" altLang="ko-KR" sz="2000" dirty="0" smtClean="0"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endParaRPr>
            </a:p>
            <a:p>
              <a:pPr>
                <a:spcBef>
                  <a:spcPts val="500"/>
                </a:spcBef>
              </a:pPr>
              <a:r>
                <a:rPr lang="en-US" altLang="ko-KR" sz="200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</a:t>
              </a:r>
              <a:r>
                <a:rPr lang="en-US" altLang="ko-KR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      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방문하는 </a:t>
              </a:r>
              <a:r>
                <a:rPr lang="ko-KR" altLang="en-US" sz="2000" dirty="0" err="1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꼭짓점을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나열함으로써 </a:t>
              </a:r>
              <a:endParaRPr lang="en-US" altLang="ko-KR" sz="2000" dirty="0" smtClean="0"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endParaRPr>
            </a:p>
            <a:p>
              <a:pPr>
                <a:spcBef>
                  <a:spcPts val="500"/>
                </a:spcBef>
              </a:pPr>
              <a:r>
                <a:rPr lang="en-US" altLang="ko-KR" sz="2000" dirty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</a:t>
              </a:r>
              <a:r>
                <a:rPr lang="en-US" altLang="ko-KR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       </a:t>
              </a:r>
              <a:r>
                <a:rPr lang="ko-KR" altLang="en-US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표현한다</a:t>
              </a:r>
              <a:r>
                <a:rPr lang="en-US" altLang="ko-KR" sz="2000" dirty="0" smtClean="0"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.</a:t>
              </a:r>
              <a:endParaRPr lang="en-US" altLang="ko-KR" sz="2000" dirty="0"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6210300" y="1441178"/>
            <a:ext cx="3426401" cy="2059404"/>
            <a:chOff x="6210300" y="1441178"/>
            <a:chExt cx="3426401" cy="2059404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6210300" y="1441178"/>
              <a:ext cx="3426401" cy="2059404"/>
            </a:xfrm>
            <a:prstGeom prst="roundRect">
              <a:avLst>
                <a:gd name="adj" fmla="val 5758"/>
              </a:avLst>
            </a:prstGeom>
            <a:solidFill>
              <a:schemeClr val="bg1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내용 개체 틀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6314" y="1510262"/>
              <a:ext cx="2994125" cy="1976123"/>
            </a:xfrm>
            <a:prstGeom prst="rect">
              <a:avLst/>
            </a:prstGeom>
          </p:spPr>
        </p:pic>
      </p:grpSp>
      <p:pic>
        <p:nvPicPr>
          <p:cNvPr id="18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721" y="1510252"/>
            <a:ext cx="2968718" cy="195935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2985020" y="4156920"/>
            <a:ext cx="52613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경로의 </a:t>
            </a:r>
            <a:r>
              <a:rPr lang="ko-KR" altLang="en-US" sz="2400" b="1" dirty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길이</a:t>
            </a:r>
            <a:r>
              <a:rPr lang="en-US" altLang="ko-KR" sz="24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:=</a:t>
            </a:r>
            <a:r>
              <a:rPr lang="ko-KR" altLang="en-US" sz="24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경로가 지나간 </a:t>
            </a:r>
            <a:r>
              <a:rPr lang="ko-KR" altLang="en-US" sz="24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변의 개수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38495" y="5414773"/>
            <a:ext cx="7507527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400" u="sng" dirty="0" smtClean="0">
                <a:solidFill>
                  <a:srgbClr val="C00000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예제</a:t>
            </a:r>
            <a:endParaRPr lang="en-US" altLang="ko-KR" sz="2400" dirty="0" smtClean="0">
              <a:solidFill>
                <a:srgbClr val="C00000"/>
              </a:solidFill>
              <a:latin typeface="-윤고딕330" panose="02030504000101010101" pitchFamily="18" charset="-127"/>
              <a:ea typeface="-윤고딕330" panose="02030504000101010101" pitchFamily="18" charset="-127"/>
              <a:cs typeface="함초롬바탕" panose="02030504000101010101" pitchFamily="18" charset="-127"/>
            </a:endParaRPr>
          </a:p>
          <a:p>
            <a:pPr>
              <a:spcBef>
                <a:spcPts val="500"/>
              </a:spcBef>
            </a:pPr>
            <a:r>
              <a:rPr lang="ko-KR" altLang="en-US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경로 </a:t>
            </a:r>
            <a:r>
              <a:rPr lang="en-US" altLang="ko-KR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(3, 4, 6, 4, 5, 1, 2)</a:t>
            </a:r>
            <a:r>
              <a:rPr lang="ko-KR" altLang="en-US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는 길이가 </a:t>
            </a:r>
            <a:r>
              <a:rPr lang="en-US" altLang="ko-KR" sz="24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6</a:t>
            </a:r>
            <a:r>
              <a:rPr lang="ko-KR" altLang="en-US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이다</a:t>
            </a:r>
            <a:r>
              <a:rPr lang="en-US" altLang="ko-KR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.</a:t>
            </a:r>
            <a:r>
              <a:rPr lang="ko-KR" altLang="en-US" sz="24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0891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354937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그래프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경로의 수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2700916" y="1301317"/>
            <a:ext cx="4671434" cy="2705222"/>
            <a:chOff x="2700916" y="1301317"/>
            <a:chExt cx="4671434" cy="2705222"/>
          </a:xfrm>
        </p:grpSpPr>
        <p:sp>
          <p:nvSpPr>
            <p:cNvPr id="3" name="모서리가 둥근 직사각형 2"/>
            <p:cNvSpPr/>
            <p:nvPr/>
          </p:nvSpPr>
          <p:spPr>
            <a:xfrm>
              <a:off x="2700916" y="1301317"/>
              <a:ext cx="4671434" cy="2705222"/>
            </a:xfrm>
            <a:prstGeom prst="roundRect">
              <a:avLst>
                <a:gd name="adj" fmla="val 5758"/>
              </a:avLst>
            </a:prstGeom>
            <a:solidFill>
              <a:schemeClr val="bg1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" name="내용 개체 틀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5817" y="1402668"/>
              <a:ext cx="3791698" cy="2502521"/>
            </a:xfrm>
            <a:prstGeom prst="rect">
              <a:avLst/>
            </a:prstGeom>
          </p:spPr>
        </p:pic>
      </p:grpSp>
      <p:sp>
        <p:nvSpPr>
          <p:cNvPr id="5" name="직사각형 4"/>
          <p:cNvSpPr/>
          <p:nvPr/>
        </p:nvSpPr>
        <p:spPr>
          <a:xfrm>
            <a:off x="1005722" y="4761111"/>
            <a:ext cx="80618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6</a:t>
            </a:r>
            <a:r>
              <a:rPr lang="ko-KR" altLang="en-US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번 꼭지점에서 출발하여 </a:t>
            </a:r>
            <a:r>
              <a:rPr lang="en-US" altLang="ko-KR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1</a:t>
            </a:r>
            <a:r>
              <a:rPr lang="ko-KR" altLang="en-US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번 꼭지점까지 가는 길이가 </a:t>
            </a:r>
            <a:r>
              <a:rPr lang="en-US" altLang="ko-KR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4</a:t>
            </a:r>
            <a:r>
              <a:rPr lang="ko-KR" altLang="en-US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인 경로의 개수는</a:t>
            </a:r>
            <a:r>
              <a:rPr lang="en-US" altLang="ko-KR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005722" y="5370711"/>
            <a:ext cx="80618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4</a:t>
            </a:r>
            <a:r>
              <a:rPr lang="ko-KR" altLang="en-US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번 꼭지점에서 출발하여 </a:t>
            </a:r>
            <a:r>
              <a:rPr lang="en-US" altLang="ko-KR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1</a:t>
            </a:r>
            <a:r>
              <a:rPr lang="ko-KR" altLang="en-US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번 꼭지점까지 가는 길이가 </a:t>
            </a:r>
            <a:r>
              <a:rPr lang="en-US" altLang="ko-KR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7</a:t>
            </a:r>
            <a:r>
              <a:rPr lang="ko-KR" altLang="en-US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인 경로의 개수는</a:t>
            </a:r>
            <a:r>
              <a:rPr lang="en-US" altLang="ko-KR" sz="2000" b="1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4250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01048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경로의 수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463834" y="1896039"/>
            <a:ext cx="4349929" cy="2705222"/>
            <a:chOff x="463834" y="1896039"/>
            <a:chExt cx="4349929" cy="2705222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463834" y="1896039"/>
              <a:ext cx="4349929" cy="2705222"/>
            </a:xfrm>
            <a:prstGeom prst="roundRect">
              <a:avLst>
                <a:gd name="adj" fmla="val 5758"/>
              </a:avLst>
            </a:prstGeom>
            <a:solidFill>
              <a:schemeClr val="bg1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" name="내용 개체 틀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2950" y="2004143"/>
              <a:ext cx="3791698" cy="2502521"/>
            </a:xfrm>
            <a:prstGeom prst="rect">
              <a:avLst/>
            </a:prstGeom>
          </p:spPr>
        </p:pic>
      </p:grpSp>
      <p:grpSp>
        <p:nvGrpSpPr>
          <p:cNvPr id="13" name="그룹 12"/>
          <p:cNvGrpSpPr/>
          <p:nvPr/>
        </p:nvGrpSpPr>
        <p:grpSpPr>
          <a:xfrm>
            <a:off x="5784292" y="1896039"/>
            <a:ext cx="4671434" cy="2705222"/>
            <a:chOff x="5695932" y="1896039"/>
            <a:chExt cx="4671434" cy="2705222"/>
          </a:xfrm>
        </p:grpSpPr>
        <p:sp>
          <p:nvSpPr>
            <p:cNvPr id="9" name="모서리가 둥근 직사각형 8"/>
            <p:cNvSpPr/>
            <p:nvPr/>
          </p:nvSpPr>
          <p:spPr>
            <a:xfrm>
              <a:off x="5695932" y="1896039"/>
              <a:ext cx="4671434" cy="2705222"/>
            </a:xfrm>
            <a:prstGeom prst="roundRect">
              <a:avLst>
                <a:gd name="adj" fmla="val 5758"/>
              </a:avLst>
            </a:prstGeom>
            <a:solidFill>
              <a:schemeClr val="bg1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6353719" y="2554238"/>
                  <a:ext cx="4013647" cy="170501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["/>
                            <m:endChr m:val="]"/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eqArr>
                              <m:eqArr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</a:rPr>
                                </m:ctrlPr>
                              </m:eqArrP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b="0" i="1" smtClean="0"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en-US" altLang="ko-KR" b="0" i="1" smtClean="0">
                                    <a:latin typeface="Cambria Math"/>
                                  </a:rPr>
                                  <m:t>  </m:t>
                                </m:r>
                                <m:m>
                                  <m:mPr>
                                    <m:mcs>
                                      <m:mc>
                                        <m:mcPr>
                                          <m:count m:val="3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altLang="ko-KR" i="1" smtClean="0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 smtClean="0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 smtClean="0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</m:mr>
                                </m:m>
                                <m:r>
                                  <a:rPr lang="en-US" altLang="ko-KR" i="1">
                                    <a:latin typeface="Cambria Math"/>
                                  </a:rPr>
                                  <m:t>    </m:t>
                                </m:r>
                                <m:m>
                                  <m:mPr>
                                    <m:mcs>
                                      <m:mc>
                                        <m:mcPr>
                                          <m:count m:val="3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</m:mr>
                                </m:m>
                                <m:r>
                                  <m:rPr>
                                    <m:nor/>
                                  </m:rPr>
                                  <a:rPr lang="ko-KR" altLang="en-US" dirty="0">
                                    <a:latin typeface="-윤고딕330" panose="02030504000101010101" pitchFamily="18" charset="-127"/>
                                    <a:ea typeface="-윤고딕330" panose="02030504000101010101" pitchFamily="18" charset="-127"/>
                                  </a:rPr>
                                  <m:t> </m:t>
                                </m:r>
                                <m:r>
                                  <m:rPr>
                                    <m:nor/>
                                  </m:rPr>
                                  <a:rPr lang="en-US" altLang="ko-KR" b="0" i="0" dirty="0" smtClean="0">
                                    <a:latin typeface="-윤고딕330" panose="02030504000101010101" pitchFamily="18" charset="-127"/>
                                    <a:ea typeface="-윤고딕330" panose="02030504000101010101" pitchFamily="18" charset="-127"/>
                                  </a:rPr>
                                  <m:t> </m:t>
                                </m:r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3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altLang="ko-KR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</m:mr>
                                </m:m>
                                <m:r>
                                  <a:rPr lang="en-US" altLang="ko-KR" i="1">
                                    <a:latin typeface="Cambria Math"/>
                                  </a:rPr>
                                  <m:t>    </m:t>
                                </m:r>
                                <m:m>
                                  <m:mPr>
                                    <m:mcs>
                                      <m:mc>
                                        <m:mcPr>
                                          <m:count m:val="3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altLang="ko-KR" i="1" smtClean="0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 smtClean="0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1</m:t>
                                      </m:r>
                                    </m:e>
                                    <m:e>
                                      <m:r>
                                        <a:rPr lang="en-US" altLang="ko-KR" i="1"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altLang="ko-KR" i="1" smtClean="0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</a:rPr>
                                        <m:t>0</m:t>
                                      </m:r>
                                    </m:e>
                                  </m:mr>
                                </m:m>
                              </m:e>
                            </m:eqArr>
                          </m:e>
                        </m:d>
                      </m:oMath>
                    </m:oMathPara>
                  </a14:m>
                  <a:endParaRPr lang="en-US" altLang="ko-KR" dirty="0" smtClean="0">
                    <a:latin typeface="-윤고딕330" panose="02030504000101010101" pitchFamily="18" charset="-127"/>
                    <a:ea typeface="-윤고딕330" panose="02030504000101010101" pitchFamily="18" charset="-127"/>
                  </a:endParaRPr>
                </a:p>
                <a:p>
                  <a:endParaRPr lang="ko-KR" altLang="en-US" sz="600" dirty="0">
                    <a:latin typeface="-윤고딕330" panose="02030504000101010101" pitchFamily="18" charset="-127"/>
                    <a:ea typeface="-윤고딕330" panose="02030504000101010101" pitchFamily="18" charset="-127"/>
                  </a:endParaRPr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53719" y="2554238"/>
                  <a:ext cx="4013647" cy="1705019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5" name="직선 화살표 연결선 4"/>
          <p:cNvCxnSpPr/>
          <p:nvPr/>
        </p:nvCxnSpPr>
        <p:spPr bwMode="auto">
          <a:xfrm>
            <a:off x="4965372" y="3290317"/>
            <a:ext cx="60675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bg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6" name="TextBox 5"/>
          <p:cNvSpPr txBox="1"/>
          <p:nvPr/>
        </p:nvSpPr>
        <p:spPr>
          <a:xfrm>
            <a:off x="6991014" y="2123351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1   2   3   4   5   6</a:t>
            </a:r>
            <a:endParaRPr lang="ko-KR" altLang="en-US" sz="2000" dirty="0">
              <a:solidFill>
                <a:schemeClr val="tx2">
                  <a:lumMod val="60000"/>
                  <a:lumOff val="40000"/>
                </a:schemeClr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98380" y="2597189"/>
            <a:ext cx="385267" cy="163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en-US" altLang="ko-K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</a:t>
            </a:r>
          </a:p>
          <a:p>
            <a:pPr>
              <a:lnSpc>
                <a:spcPts val="2000"/>
              </a:lnSpc>
            </a:pPr>
            <a:r>
              <a:rPr lang="en-US" altLang="ko-K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</a:t>
            </a:r>
          </a:p>
          <a:p>
            <a:pPr>
              <a:lnSpc>
                <a:spcPts val="2000"/>
              </a:lnSpc>
            </a:pPr>
            <a:r>
              <a:rPr lang="en-US" altLang="ko-K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3</a:t>
            </a:r>
          </a:p>
          <a:p>
            <a:pPr>
              <a:lnSpc>
                <a:spcPts val="2000"/>
              </a:lnSpc>
            </a:pPr>
            <a:r>
              <a:rPr lang="en-US" altLang="ko-K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4</a:t>
            </a:r>
          </a:p>
          <a:p>
            <a:pPr>
              <a:lnSpc>
                <a:spcPts val="2000"/>
              </a:lnSpc>
            </a:pPr>
            <a:r>
              <a:rPr lang="en-US" altLang="ko-KR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5</a:t>
            </a:r>
          </a:p>
          <a:p>
            <a:pPr>
              <a:lnSpc>
                <a:spcPts val="2000"/>
              </a:lnSpc>
            </a:pP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6</a:t>
            </a:r>
            <a:endParaRPr lang="ko-KR" altLang="en-US" dirty="0">
              <a:solidFill>
                <a:schemeClr val="tx2">
                  <a:lumMod val="60000"/>
                  <a:lumOff val="40000"/>
                </a:schemeClr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07878" y="5042398"/>
            <a:ext cx="3624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그래프의 </a:t>
            </a:r>
            <a:r>
              <a:rPr lang="ko-KR" altLang="en-US" sz="3200" b="1" dirty="0" smtClean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인접행렬</a:t>
            </a:r>
            <a:endParaRPr lang="en-US" altLang="ko-KR" sz="3200" b="1" dirty="0">
              <a:solidFill>
                <a:srgbClr val="FFFF00"/>
              </a:solidFill>
              <a:latin typeface="-윤고딕330" panose="02030504000101010101" pitchFamily="18" charset="-127"/>
              <a:ea typeface="-윤고딕330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93999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01048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행렬의 곱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633494" y="5399816"/>
                <a:ext cx="6555152" cy="810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altLang="ko-KR" sz="2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altLang="ko-KR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altLang="ko-KR" sz="28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altLang="ko-KR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altLang="ko-KR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14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26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altLang="ko-KR" sz="28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3494" y="5399816"/>
                <a:ext cx="6555152" cy="81079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615709" y="1864935"/>
                <a:ext cx="5062246" cy="1270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4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ko-KR" sz="2400" b="0" i="1" smtClean="0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altLang="ko-KR" sz="2400" b="0" i="1" smtClean="0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m:rPr>
                                          <m:brk m:alnAt="7"/>
                                        </m:rPr>
                                        <a:rPr lang="en-US" altLang="ko-KR" sz="2400" b="0" i="1" smtClean="0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  <m:r>
                                        <a:rPr lang="en-US" altLang="ko-KR" sz="2400" b="0" i="1" smtClean="0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b="0" i="1" smtClean="0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ko-KR" sz="2400" b="0" i="1" smtClean="0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12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i="1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ko-KR" sz="2400" i="1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  <m:r>
                                        <a:rPr lang="en-US" altLang="ko-KR" sz="2400" b="0" i="1" smtClean="0">
                                          <a:solidFill>
                                            <a:srgbClr val="92D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ko-KR" sz="2400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ko-KR" sz="2400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  <m:r>
                                        <a:rPr lang="en-US" altLang="ko-KR" sz="240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ko-KR" sz="2400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23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i="1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ko-KR" sz="2400" b="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i="1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ko-KR" sz="2400" b="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  <m:r>
                                        <a:rPr lang="en-US" altLang="ko-KR" sz="240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i="1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ko-KR" sz="2400" b="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33</m:t>
                                      </m:r>
                                    </m:sub>
                                  </m:sSub>
                                </m:e>
                              </m:mr>
                            </m:m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</m:t>
                            </m:r>
                          </m:e>
                          <m:e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  </m:t>
                            </m:r>
                          </m:e>
                        </m:eqArr>
                      </m:e>
                    </m:d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4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m:rPr>
                                          <m:brk m:alnAt="7"/>
                                        </m:rPr>
                                        <a:rPr lang="en-US" altLang="ko-KR" sz="2400" i="1" smtClean="0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  <m:r>
                                        <a:rPr lang="en-US" altLang="ko-KR" sz="2400" i="1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FFFF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FFFF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ko-KR" sz="2400" i="1">
                                          <a:solidFill>
                                            <a:srgbClr val="FFFF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12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00B0F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00B0F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ko-KR" sz="2400" i="1">
                                          <a:solidFill>
                                            <a:srgbClr val="00B0F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13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ko-KR" sz="2400" i="1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FFFF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FFFF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ko-KR" sz="2400" i="1">
                                          <a:solidFill>
                                            <a:srgbClr val="FFFF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22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00B0F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00B0F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ko-KR" sz="2400" i="1">
                                          <a:solidFill>
                                            <a:srgbClr val="00B0F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23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ko-KR" sz="2400" i="1">
                                          <a:solidFill>
                                            <a:srgbClr val="7030A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FFFF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FFFF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ko-KR" sz="2400" i="1">
                                          <a:solidFill>
                                            <a:srgbClr val="FFFF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32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ko-KR" sz="2400" i="1" smtClean="0">
                                          <a:solidFill>
                                            <a:srgbClr val="00B0F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00B0F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ko-KR" sz="2400" i="1">
                                          <a:solidFill>
                                            <a:srgbClr val="00B0F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33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  <m:e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</m:t>
                            </m:r>
                          </m:e>
                        </m:eqArr>
                      </m:e>
                    </m:d>
                  </m:oMath>
                </a14:m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5709" y="1864935"/>
                <a:ext cx="5062246" cy="12707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729927" y="1980626"/>
            <a:ext cx="1268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b="1" dirty="0" smtClean="0">
                <a:solidFill>
                  <a:srgbClr val="92D05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</a:t>
            </a:r>
            <a:r>
              <a:rPr lang="ko-KR" altLang="en-US" sz="1800" b="1" dirty="0" smtClean="0">
                <a:solidFill>
                  <a:srgbClr val="92D05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행 →</a:t>
            </a:r>
            <a:endParaRPr lang="ko-KR" altLang="en-US" sz="1800" b="1" dirty="0">
              <a:solidFill>
                <a:srgbClr val="92D05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4245" y="2312174"/>
            <a:ext cx="1268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b="1" dirty="0">
                <a:solidFill>
                  <a:srgbClr val="FF00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</a:t>
            </a:r>
            <a:r>
              <a:rPr lang="ko-KR" altLang="en-US" sz="1800" b="1" dirty="0" smtClean="0">
                <a:solidFill>
                  <a:srgbClr val="FF00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행 →</a:t>
            </a:r>
            <a:endParaRPr lang="ko-KR" altLang="en-US" sz="1800" b="1" dirty="0">
              <a:solidFill>
                <a:srgbClr val="FF000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4245" y="2648575"/>
            <a:ext cx="1268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b="1" dirty="0">
                <a:solidFill>
                  <a:srgbClr val="0070C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3</a:t>
            </a:r>
            <a:r>
              <a:rPr lang="ko-KR" altLang="en-US" sz="1800" b="1" dirty="0" smtClean="0">
                <a:solidFill>
                  <a:srgbClr val="0070C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행 →</a:t>
            </a:r>
            <a:endParaRPr lang="ko-KR" altLang="en-US" sz="1800" b="1" dirty="0">
              <a:solidFill>
                <a:srgbClr val="0070C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78372" y="1087723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7030A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</a:t>
            </a:r>
            <a:r>
              <a:rPr lang="ko-KR" altLang="en-US" sz="2000" b="1" dirty="0" smtClean="0">
                <a:solidFill>
                  <a:srgbClr val="7030A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열</a:t>
            </a:r>
            <a:endParaRPr lang="en-US" altLang="ko-KR" sz="2000" b="1" dirty="0" smtClean="0">
              <a:solidFill>
                <a:srgbClr val="7030A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r>
              <a:rPr lang="ko-KR" altLang="en-US" sz="2000" b="1" dirty="0" smtClean="0">
                <a:solidFill>
                  <a:srgbClr val="7030A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 ↓</a:t>
            </a:r>
            <a:endParaRPr lang="ko-KR" altLang="en-US" sz="2000" b="1" dirty="0">
              <a:solidFill>
                <a:srgbClr val="7030A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85865" y="1091965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</a:t>
            </a:r>
            <a:r>
              <a:rPr lang="ko-KR" altLang="en-US" sz="2000" b="1" dirty="0" smtClean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열</a:t>
            </a:r>
            <a:endParaRPr lang="en-US" altLang="ko-KR" sz="2000" b="1" dirty="0" smtClean="0">
              <a:solidFill>
                <a:srgbClr val="FFFF0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r>
              <a:rPr lang="ko-KR" altLang="en-US" sz="2000" b="1" dirty="0" smtClean="0">
                <a:solidFill>
                  <a:srgbClr val="FFFF0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 ↓</a:t>
            </a:r>
            <a:endParaRPr lang="ko-KR" altLang="en-US" sz="2000" b="1" dirty="0">
              <a:solidFill>
                <a:srgbClr val="FFFF0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70374" y="1091965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00B0F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3</a:t>
            </a:r>
            <a:r>
              <a:rPr lang="ko-KR" altLang="en-US" sz="2000" b="1" dirty="0" smtClean="0">
                <a:solidFill>
                  <a:srgbClr val="00B0F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열</a:t>
            </a:r>
            <a:endParaRPr lang="en-US" altLang="ko-KR" sz="2000" b="1" dirty="0" smtClean="0">
              <a:solidFill>
                <a:srgbClr val="00B0F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r>
              <a:rPr lang="ko-KR" altLang="en-US" sz="2000" b="1" dirty="0" smtClean="0">
                <a:solidFill>
                  <a:srgbClr val="00B0F0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 ↓</a:t>
            </a:r>
            <a:endParaRPr lang="ko-KR" altLang="en-US" sz="2000" b="1" dirty="0">
              <a:solidFill>
                <a:srgbClr val="00B0F0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765605" y="3215989"/>
                <a:ext cx="8299647" cy="92724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ko-KR" altLang="en-US" sz="2400" b="0" dirty="0" smtClean="0">
                    <a:solidFill>
                      <a:schemeClr val="tx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모든 </a:t>
                </a:r>
                <a14:m>
                  <m:oMath xmlns:m="http://schemas.openxmlformats.org/officeDocument/2006/math">
                    <m:r>
                      <a:rPr lang="en-US" altLang="ko-KR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ko-KR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altLang="ko-KR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ko-KR" altLang="en-US" sz="2400" b="0" dirty="0" smtClean="0">
                    <a:solidFill>
                      <a:schemeClr val="tx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에</a:t>
                </a:r>
                <a:r>
                  <a:rPr lang="en-US" altLang="ko-KR" sz="2400" b="0" dirty="0" smtClean="0">
                    <a:solidFill>
                      <a:schemeClr val="tx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b="0" dirty="0" smtClean="0">
                    <a:solidFill>
                      <a:schemeClr val="tx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대해</a:t>
                </a:r>
                <a:r>
                  <a:rPr lang="en-US" altLang="ko-KR" sz="2400" b="0" dirty="0" smtClean="0">
                    <a:solidFill>
                      <a:schemeClr val="tx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,</a:t>
                </a:r>
                <a14:m>
                  <m:oMath xmlns:m="http://schemas.openxmlformats.org/officeDocument/2006/math">
                    <m:r>
                      <a:rPr lang="en-US" altLang="ko-KR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altLang="ko-KR" sz="2400" b="0" i="0" dirty="0" smtClean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ko-KR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sSub>
                        <m:sSubPr>
                          <m:ctrlP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altLang="ko-KR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US" altLang="ko-KR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ko-KR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altLang="ko-KR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ko-KR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altLang="ko-KR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altLang="ko-KR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</m:oMath>
                  </m:oMathPara>
                </a14:m>
                <a:endParaRPr lang="ko-KR" altLang="en-US" sz="2800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605" y="3215989"/>
                <a:ext cx="8299647" cy="927242"/>
              </a:xfrm>
              <a:prstGeom prst="rect">
                <a:avLst/>
              </a:prstGeom>
              <a:blipFill>
                <a:blip r:embed="rId4"/>
                <a:stretch>
                  <a:fillRect l="-1176" t="-460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65604" y="4412841"/>
                <a:ext cx="8299647" cy="5232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ko-KR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sSub>
                        <m:sSubPr>
                          <m:ctrlP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altLang="ko-KR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ko-KR" sz="2800" b="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ko-KR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ko-KR" sz="280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ko-KR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ko-KR" sz="280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ko-KR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altLang="ko-KR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altLang="ko-KR" sz="2800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ko-KR" altLang="en-US" sz="2800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604" y="4412841"/>
                <a:ext cx="829964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729927" y="5157598"/>
            <a:ext cx="9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u="sng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함초롬바탕" panose="02030504000101010101" pitchFamily="18" charset="-127"/>
              </a:rPr>
              <a:t>예제</a:t>
            </a:r>
            <a:endParaRPr lang="en-US" altLang="ko-KR" dirty="0" smtClean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  <a:cs typeface="함초롬바탕" panose="02030504000101010101" pitchFamily="18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633494" y="5399816"/>
                <a:ext cx="6555152" cy="810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altLang="ko-KR" sz="2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altLang="ko-KR" sz="28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altLang="ko-KR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altLang="ko-KR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altLang="ko-KR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14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26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altLang="ko-KR" sz="28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3494" y="5399816"/>
                <a:ext cx="6555152" cy="81079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633494" y="5399816"/>
                <a:ext cx="6555152" cy="810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altLang="ko-KR" sz="2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altLang="ko-KR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altLang="ko-KR" sz="28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altLang="ko-KR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altLang="ko-KR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14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26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altLang="ko-KR" sz="28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3494" y="5399816"/>
                <a:ext cx="6555152" cy="81079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633494" y="5399816"/>
                <a:ext cx="6555152" cy="810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altLang="ko-KR" sz="28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altLang="ko-KR" sz="280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altLang="ko-KR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altLang="ko-KR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US" altLang="ko-KR" sz="28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8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altLang="ko-KR" sz="28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altLang="ko-KR" sz="2800" b="0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14</m:t>
                                </m:r>
                              </m:e>
                              <m:e>
                                <m:r>
                                  <a:rPr lang="en-US" altLang="ko-KR" sz="28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26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altLang="ko-KR" sz="28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3494" y="5399816"/>
                <a:ext cx="6555152" cy="81079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533939" y="1854942"/>
                <a:ext cx="2790159" cy="12661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4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4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24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altLang="ko-KR" sz="24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40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sSub>
                                      <m:sSubPr>
                                        <m:ctrl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sz="2400" b="0" i="1" smtClean="0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brk m:alnAt="7"/>
                                          </m:r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  <m: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sz="2400" b="0" i="1" smtClean="0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b>
                                        <m: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12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sz="2400" b="0" i="1" smtClean="0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b>
                                        <m: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13</m:t>
                                        </m:r>
                                      </m:sub>
                                    </m:sSub>
                                  </m:e>
                                </m:mr>
                                <m:mr>
                                  <m:e>
                                    <m:sSub>
                                      <m:sSubPr>
                                        <m:ctrl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sz="2400" b="0" i="1" smtClean="0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b>
                                        <m: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21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sz="2400" b="0" i="1" smtClean="0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b>
                                        <m: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22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sz="2400" b="0" i="1" smtClean="0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b>
                                        <m: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23</m:t>
                                        </m:r>
                                      </m:sub>
                                    </m:sSub>
                                  </m:e>
                                </m:mr>
                                <m:mr>
                                  <m:e>
                                    <m:sSub>
                                      <m:sSubPr>
                                        <m:ctrl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sz="2400" b="0" i="1" smtClean="0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b>
                                        <m: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31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sz="2400" b="0" i="1" smtClean="0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b>
                                        <m: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32</m:t>
                                        </m:r>
                                      </m:sub>
                                    </m:sSub>
                                  </m:e>
                                  <m:e>
                                    <m:sSub>
                                      <m:sSubPr>
                                        <m:ctrlP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sz="2400" b="0" i="1" smtClean="0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  <m:sub>
                                        <m:r>
                                          <a:rPr lang="en-US" altLang="ko-KR" sz="2400" i="1">
                                            <a:solidFill>
                                              <a:schemeClr val="bg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33</m:t>
                                        </m:r>
                                      </m:sub>
                                    </m:sSub>
                                  </m:e>
                                </m:mr>
                              </m:m>
                              <m:r>
                                <a:rPr lang="en-US" altLang="ko-KR" sz="24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</m:t>
                              </m:r>
                            </m:e>
                            <m:e>
                              <m:r>
                                <a:rPr lang="en-US" altLang="ko-KR" sz="24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  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3939" y="1854942"/>
                <a:ext cx="2790159" cy="126618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858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4" grpId="0"/>
      <p:bldP spid="15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01048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행렬의 곱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595560" y="1603462"/>
                <a:ext cx="97485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𝐴</m:t>
                    </m:r>
                  </m:oMath>
                </a14:m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가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𝑛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개의 행과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𝑛</m:t>
                    </m:r>
                  </m:oMath>
                </a14:m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개의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열을 가진 행렬이고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𝑘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가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자연수이면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,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  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560" y="1603462"/>
                <a:ext cx="9748589" cy="461665"/>
              </a:xfrm>
              <a:prstGeom prst="rect">
                <a:avLst/>
              </a:prstGeom>
              <a:blipFill>
                <a:blip r:embed="rId2"/>
                <a:stretch>
                  <a:fillRect l="-188" t="-9211" b="-3026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158558" y="2945304"/>
                <a:ext cx="5442267" cy="10252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b="1" i="1">
                    <a:solidFill>
                      <a:srgbClr val="306362"/>
                    </a:solidFill>
                    <a:latin typeface="Cambria Math" panose="02040503050406030204" pitchFamily="18" charset="0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  <m:r>
                        <a:rPr lang="en-US" altLang="ko-KR" sz="2800">
                          <a:latin typeface="Cambria Math" panose="02040503050406030204" pitchFamily="18" charset="0"/>
                        </a:rPr>
                        <m:t>:=</m:t>
                      </m:r>
                      <m:limLow>
                        <m:limLowPr>
                          <m:ctrlPr>
                            <a:rPr lang="en-US" altLang="ko-KR" sz="2800" i="1"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groupChr>
                            <m:groupChrPr>
                              <m:chr m:val="⏟"/>
                              <m:ctrlPr>
                                <a:rPr lang="en-US" altLang="ko-KR" sz="2800" i="1">
                                  <a:latin typeface="Cambria Math" panose="02040503050406030204" pitchFamily="18" charset="0"/>
                                </a:rPr>
                              </m:ctrlPr>
                            </m:groupChrPr>
                            <m:e>
                              <m:r>
                                <a:rPr lang="en-US" altLang="ko-KR" sz="280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US" altLang="ko-KR" sz="2800">
                                  <a:latin typeface="Cambria Math" panose="02040503050406030204" pitchFamily="18" charset="0"/>
                                </a:rPr>
                                <m:t>×</m:t>
                              </m:r>
                              <m:r>
                                <a:rPr lang="en-US" altLang="ko-KR" sz="280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US" altLang="ko-KR" sz="2800">
                                  <a:latin typeface="Cambria Math" panose="02040503050406030204" pitchFamily="18" charset="0"/>
                                </a:rPr>
                                <m:t>×⋯×</m:t>
                              </m:r>
                              <m:r>
                                <a:rPr lang="en-US" altLang="ko-KR" sz="280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groupChr>
                        </m:e>
                        <m:lim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ko-KR" altLang="en-US" sz="2800">
                              <a:latin typeface="Cambria Math" panose="02040503050406030204" pitchFamily="18" charset="0"/>
                            </a:rPr>
                            <m:t>개</m:t>
                          </m:r>
                        </m:lim>
                      </m:limLow>
                    </m:oMath>
                  </m:oMathPara>
                </a14:m>
                <a:endParaRPr lang="en-US" altLang="ko-KR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558" y="2945304"/>
                <a:ext cx="5442267" cy="102520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2700"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158558" y="4335264"/>
                <a:ext cx="5442267" cy="75918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ctr">
                  <a:defRPr sz="2000" b="1" i="1">
                    <a:solidFill>
                      <a:srgbClr val="306362"/>
                    </a:solidFill>
                    <a:latin typeface="Cambria Math" panose="02040503050406030204" pitchFamily="18" charset="0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</m:sSup>
                      <m:r>
                        <a:rPr lang="en-US" altLang="ko-KR" sz="2800">
                          <a:latin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US" altLang="ko-KR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𝑙</m:t>
                          </m:r>
                        </m:sup>
                      </m:sSup>
                      <m:r>
                        <a:rPr lang="en-US" altLang="ko-KR" sz="280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ko-KR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ko-KR" sz="2800">
                              <a:latin typeface="Cambria Math" panose="02040503050406030204" pitchFamily="18" charset="0"/>
                            </a:rPr>
                            <m:t>𝑙</m:t>
                          </m:r>
                        </m:sup>
                      </m:sSup>
                      <m:r>
                        <a:rPr lang="en-US" altLang="ko-KR" sz="280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altLang="ko-KR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558" y="4335264"/>
                <a:ext cx="5442267" cy="75918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12700">
                <a:solidFill>
                  <a:schemeClr val="bg1">
                    <a:lumMod val="85000"/>
                  </a:schemeClr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9096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643700" y="3246240"/>
            <a:ext cx="2876780" cy="1898675"/>
            <a:chOff x="643700" y="3246240"/>
            <a:chExt cx="2876780" cy="1898675"/>
          </a:xfrm>
        </p:grpSpPr>
        <p:sp>
          <p:nvSpPr>
            <p:cNvPr id="9" name="직사각형 8"/>
            <p:cNvSpPr/>
            <p:nvPr/>
          </p:nvSpPr>
          <p:spPr>
            <a:xfrm>
              <a:off x="643700" y="3246240"/>
              <a:ext cx="2876780" cy="18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700" y="3246240"/>
              <a:ext cx="2876780" cy="1898675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402072" y="138509"/>
            <a:ext cx="201048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경로의 수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430609" y="3389214"/>
                <a:ext cx="4761015" cy="2069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2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altLang="ko-KR" sz="22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ko-KR" sz="22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2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altLang="ko-KR" sz="2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altLang="ko-KR" sz="22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2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2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brk m:alnAt="7"/>
                                </m:rPr>
                                <a:rPr lang="en-US" altLang="ko-KR" sz="2200" b="0" i="1" smtClean="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altLang="ko-KR" sz="2200" b="0" i="1" smtClean="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2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200" i="1" smtClean="0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 smtClean="0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 smtClean="0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  <m:r>
                                <a:rPr lang="en-US" altLang="ko-KR" sz="22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 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2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  <m:r>
                                <m:rPr>
                                  <m:nor/>
                                </m:rPr>
                                <a:rPr lang="ko-KR" altLang="en-US" sz="2200" dirty="0">
                                  <a:solidFill>
                                    <a:schemeClr val="bg1"/>
                                  </a:solidFill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altLang="ko-KR" sz="2200" b="0" i="0" dirty="0" smtClean="0">
                                  <a:solidFill>
                                    <a:schemeClr val="bg1"/>
                                  </a:solidFill>
                                </a:rPr>
                                <m:t> </m:t>
                              </m:r>
                            </m:e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20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  <m:r>
                                <a:rPr lang="en-US" altLang="ko-KR" sz="22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 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2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200" i="1" smtClean="0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 smtClean="0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2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200" i="1" smtClean="0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2200" dirty="0" smtClean="0">
                  <a:solidFill>
                    <a:schemeClr val="bg1"/>
                  </a:solidFill>
                </a:endParaRPr>
              </a:p>
              <a:p>
                <a:endParaRPr lang="ko-KR" altLang="en-US" sz="6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609" y="3389214"/>
                <a:ext cx="4761015" cy="206992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61709" y="1016732"/>
                <a:ext cx="8829915" cy="14040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>
                  <a:spcBef>
                    <a:spcPts val="500"/>
                  </a:spcBef>
                </a:pPr>
                <a:r>
                  <a:rPr lang="ko-KR" altLang="en-US" sz="2800" b="1" u="sng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정리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행렬 </a:t>
                </a:r>
                <a14:m>
                  <m:oMath xmlns:m="http://schemas.openxmlformats.org/officeDocument/2006/math">
                    <m:r>
                      <a:rPr lang="en-US" altLang="ko-KR" sz="2400" b="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𝐴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가 그래프 </a:t>
                </a:r>
                <a14:m>
                  <m:oMath xmlns:m="http://schemas.openxmlformats.org/officeDocument/2006/math">
                    <m:r>
                      <a:rPr lang="en-US" altLang="ko-KR" sz="240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𝐺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의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인접행렬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𝑘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는 자연수 일 때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spcBef>
                    <a:spcPts val="500"/>
                  </a:spcBef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     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행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렬</a:t>
                </a:r>
                <a14:m>
                  <m:oMath xmlns:m="http://schemas.openxmlformats.org/officeDocument/2006/math">
                    <m:r>
                      <a:rPr lang="en-US" altLang="ko-KR" sz="2400" b="0" i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  </m:t>
                    </m:r>
                    <m:sSup>
                      <m:sSupPr>
                        <m:ctrlPr>
                          <a:rPr lang="en-US" altLang="ko-KR" sz="2400" b="1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sz="2400" b="1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𝑨</m:t>
                        </m:r>
                      </m:e>
                      <m:sup>
                        <m:r>
                          <a:rPr lang="en-US" altLang="ko-KR" sz="24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𝒌</m:t>
                        </m:r>
                      </m:sup>
                    </m:sSup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의 </a:t>
                </a:r>
                <a14:m>
                  <m:oMath xmlns:m="http://schemas.openxmlformats.org/officeDocument/2006/math">
                    <m:r>
                      <a:rPr lang="en-US" altLang="ko-KR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𝒊</m:t>
                    </m:r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행 </a:t>
                </a:r>
                <a14:m>
                  <m:oMath xmlns:m="http://schemas.openxmlformats.org/officeDocument/2006/math">
                    <m:r>
                      <a:rPr lang="en-US" altLang="ko-KR" sz="2400" b="1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𝒋</m:t>
                    </m:r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열의 성분은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그래프 </a:t>
                </a:r>
                <a14:m>
                  <m:oMath xmlns:m="http://schemas.openxmlformats.org/officeDocument/2006/math"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𝐺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의 </a:t>
                </a:r>
                <a14:m>
                  <m:oMath xmlns:m="http://schemas.openxmlformats.org/officeDocument/2006/math">
                    <m:r>
                      <a:rPr lang="en-US" altLang="ko-KR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𝒊</m:t>
                    </m:r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번째 </a:t>
                </a:r>
                <a:r>
                  <a:rPr lang="ko-KR" altLang="en-US" sz="2400" b="1" dirty="0" err="1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꼭짓점에서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sz="2400" b="1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spcBef>
                    <a:spcPts val="500"/>
                  </a:spcBef>
                </a:pP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      출발하여 </a:t>
                </a:r>
                <a14:m>
                  <m:oMath xmlns:m="http://schemas.openxmlformats.org/officeDocument/2006/math">
                    <m:r>
                      <a:rPr lang="en-US" altLang="ko-KR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𝒋</m:t>
                    </m:r>
                  </m:oMath>
                </a14:m>
                <a:r>
                  <a:rPr lang="ko-KR" altLang="en-US" sz="2400" b="1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번째 </a:t>
                </a:r>
                <a:r>
                  <a:rPr lang="ko-KR" altLang="en-US" sz="2400" b="1" dirty="0" err="1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꼭짓점까지</a:t>
                </a:r>
                <a:r>
                  <a:rPr lang="en-US" altLang="ko-KR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가는 </a:t>
                </a:r>
                <a:r>
                  <a:rPr lang="ko-KR" altLang="en-US" sz="2400" b="1" dirty="0" smtClean="0">
                    <a:solidFill>
                      <a:srgbClr val="FF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길이가 </a:t>
                </a:r>
                <a14:m>
                  <m:oMath xmlns:m="http://schemas.openxmlformats.org/officeDocument/2006/math">
                    <m:r>
                      <a:rPr lang="en-US" altLang="ko-KR" sz="24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𝒌</m:t>
                    </m:r>
                  </m:oMath>
                </a14:m>
                <a:r>
                  <a:rPr lang="ko-KR" altLang="en-US" sz="2400" b="1" dirty="0" smtClean="0">
                    <a:solidFill>
                      <a:srgbClr val="FF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인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경로의 개수이다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.</a:t>
                </a:r>
                <a:endParaRPr lang="ko-KR" altLang="en-US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709" y="1016732"/>
                <a:ext cx="8829915" cy="1404039"/>
              </a:xfrm>
              <a:prstGeom prst="rect">
                <a:avLst/>
              </a:prstGeom>
              <a:blipFill>
                <a:blip r:embed="rId4"/>
                <a:stretch>
                  <a:fillRect l="-1380" t="-4783" b="-956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00" y="3246240"/>
            <a:ext cx="2876420" cy="1898438"/>
          </a:xfrm>
          <a:prstGeom prst="rect">
            <a:avLst/>
          </a:prstGeom>
        </p:spPr>
      </p:pic>
      <p:cxnSp>
        <p:nvCxnSpPr>
          <p:cNvPr id="8" name="직선 화살표 연결선 7"/>
          <p:cNvCxnSpPr/>
          <p:nvPr/>
        </p:nvCxnSpPr>
        <p:spPr bwMode="auto">
          <a:xfrm>
            <a:off x="3823856" y="4376167"/>
            <a:ext cx="60675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bg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06769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61709" y="378557"/>
                <a:ext cx="8829915" cy="14040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>
                  <a:spcBef>
                    <a:spcPts val="500"/>
                  </a:spcBef>
                </a:pPr>
                <a:r>
                  <a:rPr lang="ko-KR" altLang="en-US" sz="2800" b="1" u="sng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정리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행렬 </a:t>
                </a:r>
                <a14:m>
                  <m:oMath xmlns:m="http://schemas.openxmlformats.org/officeDocument/2006/math">
                    <m:r>
                      <a:rPr lang="en-US" altLang="ko-KR" sz="2400" b="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𝐴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가 그래프 </a:t>
                </a:r>
                <a14:m>
                  <m:oMath xmlns:m="http://schemas.openxmlformats.org/officeDocument/2006/math">
                    <m:r>
                      <a:rPr lang="en-US" altLang="ko-KR" sz="240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𝐺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의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인접행렬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𝑘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는 자연수 일 때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spcBef>
                    <a:spcPts val="500"/>
                  </a:spcBef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     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행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렬</a:t>
                </a:r>
                <a14:m>
                  <m:oMath xmlns:m="http://schemas.openxmlformats.org/officeDocument/2006/math">
                    <m:r>
                      <a:rPr lang="en-US" altLang="ko-KR" sz="2400" b="0" i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  </m:t>
                    </m:r>
                    <m:sSup>
                      <m:sSupPr>
                        <m:ctrlPr>
                          <a:rPr lang="en-US" altLang="ko-KR" sz="2400" b="1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sz="2400" b="1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𝑨</m:t>
                        </m:r>
                      </m:e>
                      <m:sup>
                        <m:r>
                          <a:rPr lang="en-US" altLang="ko-KR" sz="24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𝒌</m:t>
                        </m:r>
                      </m:sup>
                    </m:sSup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의 </a:t>
                </a:r>
                <a14:m>
                  <m:oMath xmlns:m="http://schemas.openxmlformats.org/officeDocument/2006/math">
                    <m:r>
                      <a:rPr lang="en-US" altLang="ko-KR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𝒊</m:t>
                    </m:r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행 </a:t>
                </a:r>
                <a14:m>
                  <m:oMath xmlns:m="http://schemas.openxmlformats.org/officeDocument/2006/math">
                    <m:r>
                      <a:rPr lang="en-US" altLang="ko-KR" sz="2400" b="1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𝒋</m:t>
                    </m:r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열의 성분은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그래프 </a:t>
                </a:r>
                <a14:m>
                  <m:oMath xmlns:m="http://schemas.openxmlformats.org/officeDocument/2006/math"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𝐺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의 </a:t>
                </a:r>
                <a14:m>
                  <m:oMath xmlns:m="http://schemas.openxmlformats.org/officeDocument/2006/math">
                    <m:r>
                      <a:rPr lang="en-US" altLang="ko-KR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𝒊</m:t>
                    </m:r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번째 </a:t>
                </a:r>
                <a:r>
                  <a:rPr lang="ko-KR" altLang="en-US" sz="2400" b="1" dirty="0" err="1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꼭짓점에서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sz="2400" b="1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spcBef>
                    <a:spcPts val="500"/>
                  </a:spcBef>
                </a:pP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      출발하여 </a:t>
                </a:r>
                <a14:m>
                  <m:oMath xmlns:m="http://schemas.openxmlformats.org/officeDocument/2006/math">
                    <m:r>
                      <a:rPr lang="en-US" altLang="ko-KR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𝒋</m:t>
                    </m:r>
                  </m:oMath>
                </a14:m>
                <a:r>
                  <a:rPr lang="ko-KR" altLang="en-US" sz="2400" b="1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번째 </a:t>
                </a:r>
                <a:r>
                  <a:rPr lang="ko-KR" altLang="en-US" sz="2400" b="1" dirty="0" err="1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꼭짓점까지</a:t>
                </a:r>
                <a:r>
                  <a:rPr lang="en-US" altLang="ko-KR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가는 </a:t>
                </a:r>
                <a:r>
                  <a:rPr lang="ko-KR" altLang="en-US" sz="2400" b="1" dirty="0" smtClean="0">
                    <a:solidFill>
                      <a:srgbClr val="FF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길이가 </a:t>
                </a:r>
                <a14:m>
                  <m:oMath xmlns:m="http://schemas.openxmlformats.org/officeDocument/2006/math">
                    <m:r>
                      <a:rPr lang="en-US" altLang="ko-KR" sz="24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𝒌</m:t>
                    </m:r>
                  </m:oMath>
                </a14:m>
                <a:r>
                  <a:rPr lang="ko-KR" altLang="en-US" sz="2400" b="1" dirty="0" smtClean="0">
                    <a:solidFill>
                      <a:srgbClr val="FF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인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경로의 개수이다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.</a:t>
                </a:r>
                <a:endParaRPr lang="ko-KR" altLang="en-US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709" y="378557"/>
                <a:ext cx="8829915" cy="1404039"/>
              </a:xfrm>
              <a:prstGeom prst="rect">
                <a:avLst/>
              </a:prstGeom>
              <a:blipFill>
                <a:blip r:embed="rId2"/>
                <a:stretch>
                  <a:fillRect l="-1380" t="-4348" b="-956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15153" y="2220219"/>
                <a:ext cx="4570046" cy="17642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altLang="ko-KR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ko-KR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brk m:alnAt="7"/>
                                </m:rP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mr>
                              </m:m>
                              <m: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 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mr>
                              </m:m>
                              <m:r>
                                <m:rPr>
                                  <m:nor/>
                                </m:rPr>
                                <a:rPr lang="ko-KR" altLang="en-US" sz="2000" dirty="0">
                                  <a:solidFill>
                                    <a:schemeClr val="bg1"/>
                                  </a:solidFill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altLang="ko-KR" sz="2000" dirty="0">
                                  <a:solidFill>
                                    <a:schemeClr val="bg1"/>
                                  </a:solidFill>
                                </a:rPr>
                                <m:t> </m:t>
                              </m:r>
                            </m:e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mr>
                              </m:m>
                              <m: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 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mr>
                              </m:m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153" y="2220219"/>
                <a:ext cx="4570046" cy="176426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1" name="그룹 30"/>
          <p:cNvGrpSpPr/>
          <p:nvPr/>
        </p:nvGrpSpPr>
        <p:grpSpPr>
          <a:xfrm>
            <a:off x="5847008" y="1948947"/>
            <a:ext cx="3066747" cy="2024053"/>
            <a:chOff x="6098020" y="2422967"/>
            <a:chExt cx="2381250" cy="1571625"/>
          </a:xfrm>
        </p:grpSpPr>
        <p:sp>
          <p:nvSpPr>
            <p:cNvPr id="32" name="직사각형 31"/>
            <p:cNvSpPr/>
            <p:nvPr/>
          </p:nvSpPr>
          <p:spPr>
            <a:xfrm>
              <a:off x="6098020" y="2429466"/>
              <a:ext cx="2371402" cy="15651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8020" y="2422967"/>
              <a:ext cx="2381250" cy="1571625"/>
            </a:xfrm>
            <a:prstGeom prst="rect">
              <a:avLst/>
            </a:prstGeom>
          </p:spPr>
        </p:pic>
      </p:grpSp>
      <p:pic>
        <p:nvPicPr>
          <p:cNvPr id="34" name="그림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857" y="1948946"/>
            <a:ext cx="3054064" cy="20156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422531" y="4306075"/>
                <a:ext cx="6910306" cy="17642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m:rPr>
                                <m:brk m:alnAt="7"/>
                              </m:rP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  <m: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00B050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  <m:r>
                              <m:rPr>
                                <m:nor/>
                              </m:rPr>
                              <a:rPr lang="ko-KR" altLang="en-US" sz="2000" dirty="0">
                                <a:solidFill>
                                  <a:schemeClr val="bg1"/>
                                </a:solidFill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altLang="ko-KR" sz="2000" dirty="0">
                                <a:solidFill>
                                  <a:schemeClr val="bg1"/>
                                </a:solidFill>
                              </a:rPr>
                              <m:t> </m:t>
                            </m:r>
                          </m:e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  <m: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</m:e>
                        </m:eqArr>
                      </m:e>
                    </m:d>
                    <m:r>
                      <a:rPr lang="en-US" altLang="ko-KR" sz="200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US" altLang="ko-KR" sz="2000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ko-KR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m:rPr>
                                <m:brk m:alnAt="7"/>
                              </m:rP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  <m: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C0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  <m:r>
                              <m:rPr>
                                <m:nor/>
                              </m:rPr>
                              <a:rPr lang="ko-KR" altLang="en-US" sz="2000" dirty="0">
                                <a:solidFill>
                                  <a:schemeClr val="bg1"/>
                                </a:solidFill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altLang="ko-KR" sz="2000" dirty="0">
                                <a:solidFill>
                                  <a:schemeClr val="bg1"/>
                                </a:solidFill>
                              </a:rPr>
                              <m:t> </m:t>
                            </m:r>
                          </m:e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  <m: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00B050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</m:e>
                        </m:eqArr>
                      </m:e>
                    </m:d>
                  </m:oMath>
                </a14:m>
                <a:endParaRPr lang="en-US" altLang="ko-KR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2531" y="4306075"/>
                <a:ext cx="6910306" cy="176426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3541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61709" y="378557"/>
                <a:ext cx="8829915" cy="14040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>
                  <a:spcBef>
                    <a:spcPts val="500"/>
                  </a:spcBef>
                </a:pPr>
                <a:r>
                  <a:rPr lang="ko-KR" altLang="en-US" sz="2800" b="1" u="sng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정리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행렬 </a:t>
                </a:r>
                <a14:m>
                  <m:oMath xmlns:m="http://schemas.openxmlformats.org/officeDocument/2006/math">
                    <m:r>
                      <a:rPr lang="en-US" altLang="ko-KR" sz="2400" b="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𝐴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가 그래프 </a:t>
                </a:r>
                <a14:m>
                  <m:oMath xmlns:m="http://schemas.openxmlformats.org/officeDocument/2006/math">
                    <m:r>
                      <a:rPr lang="en-US" altLang="ko-KR" sz="240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𝐺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의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인접행렬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𝑘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는 자연수 일 때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spcBef>
                    <a:spcPts val="500"/>
                  </a:spcBef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     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행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렬</a:t>
                </a:r>
                <a14:m>
                  <m:oMath xmlns:m="http://schemas.openxmlformats.org/officeDocument/2006/math">
                    <m:r>
                      <a:rPr lang="en-US" altLang="ko-KR" sz="2400" b="0" i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  </m:t>
                    </m:r>
                    <m:sSup>
                      <m:sSupPr>
                        <m:ctrlPr>
                          <a:rPr lang="en-US" altLang="ko-KR" sz="2400" b="1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sz="2400" b="1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𝑨</m:t>
                        </m:r>
                      </m:e>
                      <m:sup>
                        <m:r>
                          <a:rPr lang="en-US" altLang="ko-KR" sz="2400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𝒌</m:t>
                        </m:r>
                      </m:sup>
                    </m:sSup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의 </a:t>
                </a:r>
                <a14:m>
                  <m:oMath xmlns:m="http://schemas.openxmlformats.org/officeDocument/2006/math">
                    <m:r>
                      <a:rPr lang="en-US" altLang="ko-KR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𝒊</m:t>
                    </m:r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행 </a:t>
                </a:r>
                <a14:m>
                  <m:oMath xmlns:m="http://schemas.openxmlformats.org/officeDocument/2006/math">
                    <m:r>
                      <a:rPr lang="en-US" altLang="ko-KR" sz="2400" b="1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𝒋</m:t>
                    </m:r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열의 성분은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그래프 </a:t>
                </a:r>
                <a14:m>
                  <m:oMath xmlns:m="http://schemas.openxmlformats.org/officeDocument/2006/math"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𝐺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의 </a:t>
                </a:r>
                <a14:m>
                  <m:oMath xmlns:m="http://schemas.openxmlformats.org/officeDocument/2006/math">
                    <m:r>
                      <a:rPr lang="en-US" altLang="ko-KR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𝒊</m:t>
                    </m:r>
                  </m:oMath>
                </a14:m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번째 </a:t>
                </a:r>
                <a:r>
                  <a:rPr lang="ko-KR" altLang="en-US" sz="2400" b="1" dirty="0" err="1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꼭짓점에서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sz="2400" b="1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spcBef>
                    <a:spcPts val="500"/>
                  </a:spcBef>
                </a:pP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      출발하여 </a:t>
                </a:r>
                <a14:m>
                  <m:oMath xmlns:m="http://schemas.openxmlformats.org/officeDocument/2006/math">
                    <m:r>
                      <a:rPr lang="en-US" altLang="ko-KR" sz="2400" b="1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𝒋</m:t>
                    </m:r>
                  </m:oMath>
                </a14:m>
                <a:r>
                  <a:rPr lang="ko-KR" altLang="en-US" sz="2400" b="1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번째 </a:t>
                </a:r>
                <a:r>
                  <a:rPr lang="ko-KR" altLang="en-US" sz="2400" b="1" dirty="0" err="1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꼭짓점까지</a:t>
                </a:r>
                <a:r>
                  <a:rPr lang="en-US" altLang="ko-KR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가는 </a:t>
                </a:r>
                <a:r>
                  <a:rPr lang="ko-KR" altLang="en-US" sz="2400" b="1" dirty="0" smtClean="0">
                    <a:solidFill>
                      <a:srgbClr val="FF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길이가 </a:t>
                </a:r>
                <a14:m>
                  <m:oMath xmlns:m="http://schemas.openxmlformats.org/officeDocument/2006/math">
                    <m:r>
                      <a:rPr lang="en-US" altLang="ko-KR" sz="24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𝒌</m:t>
                    </m:r>
                  </m:oMath>
                </a14:m>
                <a:r>
                  <a:rPr lang="ko-KR" altLang="en-US" sz="2400" b="1" dirty="0" smtClean="0">
                    <a:solidFill>
                      <a:srgbClr val="FF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인</a:t>
                </a:r>
                <a:r>
                  <a:rPr lang="ko-KR" altLang="en-US" sz="2400" b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경로의 개수이다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함초롬바탕" panose="02030504000101010101" pitchFamily="18" charset="-127"/>
                  </a:rPr>
                  <a:t>.</a:t>
                </a:r>
                <a:endParaRPr lang="ko-KR" altLang="en-US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709" y="378557"/>
                <a:ext cx="8829915" cy="1404039"/>
              </a:xfrm>
              <a:prstGeom prst="rect">
                <a:avLst/>
              </a:prstGeom>
              <a:blipFill>
                <a:blip r:embed="rId2"/>
                <a:stretch>
                  <a:fillRect l="-1380" t="-4348" b="-956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586991" y="2223914"/>
                <a:ext cx="3836622" cy="17908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altLang="ko-KR" sz="2000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altLang="ko-KR" sz="2000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sz="20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brk m:alnAt="7"/>
                                </m:rP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  <m: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 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00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000" b="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b="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e>
                                  <m:e>
                                    <m:r>
                                      <a:rPr lang="en-US" altLang="ko-KR" sz="2000" b="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b="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𝟔</m:t>
                                    </m:r>
                                  </m:e>
                                  <m:e>
                                    <m:r>
                                      <a:rPr lang="en-US" altLang="ko-KR" sz="2000" b="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b="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b="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  <m:r>
                                <m:rPr>
                                  <m:nor/>
                                </m:rPr>
                                <a:rPr lang="ko-KR" altLang="en-US" sz="2000" dirty="0">
                                  <a:solidFill>
                                    <a:schemeClr val="bg1"/>
                                  </a:solidFill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 altLang="ko-KR" sz="2000" dirty="0">
                                  <a:solidFill>
                                    <a:schemeClr val="bg1"/>
                                  </a:solidFill>
                                </a:rPr>
                                <m:t> </m:t>
                              </m:r>
                            </m:e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  <m:r>
                                <a:rPr lang="en-US" altLang="ko-KR" sz="2000" i="1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    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3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  <m:mr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US" altLang="ko-KR" sz="2000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mr>
                              </m:m>
                            </m:e>
                          </m:eqArr>
                        </m:e>
                      </m:d>
                    </m:oMath>
                  </m:oMathPara>
                </a14:m>
                <a:endParaRPr lang="en-US" altLang="ko-KR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991" y="2223914"/>
                <a:ext cx="3836622" cy="179081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40807" y="4306075"/>
                <a:ext cx="7894131" cy="17642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ko-KR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altLang="ko-KR" sz="20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altLang="ko-KR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m:rPr>
                                <m:brk m:alnAt="7"/>
                              </m:rP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e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e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mr>
                            </m:m>
                            <m: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e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mr>
                            </m:m>
                            <m:r>
                              <m:rPr>
                                <m:nor/>
                              </m:rPr>
                              <a:rPr lang="ko-KR" altLang="en-US" sz="2000" dirty="0">
                                <a:solidFill>
                                  <a:schemeClr val="bg1"/>
                                </a:solidFill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altLang="ko-KR" sz="2000" dirty="0">
                                <a:solidFill>
                                  <a:schemeClr val="bg1"/>
                                </a:solidFill>
                              </a:rPr>
                              <m:t> </m:t>
                            </m:r>
                          </m:e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mr>
                            </m:m>
                            <m:r>
                              <a:rPr lang="en-US" altLang="ko-KR" sz="20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i="1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</m:mr>
                            </m:m>
                          </m:e>
                        </m:eqArr>
                      </m:e>
                    </m:d>
                    <m:r>
                      <a:rPr lang="en-US" altLang="ko-KR" sz="200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US" altLang="ko-KR" sz="2000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ko-KR" sz="20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ko-KR" sz="20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m:rPr>
                                <m:brk m:alnAt="7"/>
                              </m:rPr>
                              <a:rPr lang="en-US" altLang="ko-KR" sz="2000" b="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a:rPr lang="en-US" altLang="ko-KR" sz="2000" b="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  <m:r>
                              <a:rPr lang="en-US" altLang="ko-KR" sz="2000" b="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b="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  <m:r>
                              <m:rPr>
                                <m:nor/>
                              </m:rPr>
                              <a:rPr lang="ko-KR" altLang="en-US" sz="2000" dirty="0">
                                <a:solidFill>
                                  <a:schemeClr val="bg1"/>
                                </a:solidFill>
                              </a:rPr>
                              <m:t> </m:t>
                            </m:r>
                            <m:r>
                              <m:rPr>
                                <m:nor/>
                              </m:rPr>
                              <a:rPr lang="en-US" altLang="ko-KR" sz="2000" dirty="0">
                                <a:solidFill>
                                  <a:schemeClr val="bg1"/>
                                </a:solidFill>
                              </a:rPr>
                              <m:t> </m:t>
                            </m:r>
                          </m:e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  <m:r>
                              <a:rPr lang="en-US" altLang="ko-KR" sz="2000" b="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   </m:t>
                            </m:r>
                            <m:m>
                              <m:mPr>
                                <m:mcs>
                                  <m:mc>
                                    <m:mcPr>
                                      <m:count m:val="3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ko-KR" sz="20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altLang="ko-KR" sz="20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1" i="1" smtClean="0">
                                      <a:solidFill>
                                        <a:srgbClr val="7030A0"/>
                                      </a:solidFill>
                                      <a:latin typeface="Cambria Math"/>
                                    </a:rPr>
                                    <m:t>𝟏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b="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ko-KR" sz="20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en-US" altLang="ko-KR" sz="2000" b="0" i="1" smtClean="0">
                                      <a:solidFill>
                                        <a:srgbClr val="FFFF00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US" altLang="ko-KR" sz="2000" b="0" i="1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mr>
                            </m:m>
                          </m:e>
                        </m:eqArr>
                      </m:e>
                    </m:d>
                  </m:oMath>
                </a14:m>
                <a:endParaRPr lang="en-US" altLang="ko-KR" sz="20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807" y="4306075"/>
                <a:ext cx="7894131" cy="176426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586" y="2015070"/>
            <a:ext cx="2833825" cy="187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32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99812" y="2684096"/>
            <a:ext cx="2592376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80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극  한</a:t>
            </a:r>
          </a:p>
        </p:txBody>
      </p:sp>
    </p:spTree>
    <p:extLst>
      <p:ext uri="{BB962C8B-B14F-4D97-AF65-F5344CB8AC3E}">
        <p14:creationId xmlns:p14="http://schemas.microsoft.com/office/powerpoint/2010/main" val="306531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42726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수열의 극한</a:t>
            </a:r>
          </a:p>
        </p:txBody>
      </p:sp>
      <p:sp>
        <p:nvSpPr>
          <p:cNvPr id="3" name="타원 2"/>
          <p:cNvSpPr/>
          <p:nvPr/>
        </p:nvSpPr>
        <p:spPr>
          <a:xfrm>
            <a:off x="627321" y="1435396"/>
            <a:ext cx="404038" cy="4040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</a:t>
            </a:r>
            <a:endParaRPr lang="ko-KR" altLang="en-US" sz="2800" dirty="0">
              <a:solidFill>
                <a:schemeClr val="tx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내용 개체 틀 2"/>
              <p:cNvSpPr txBox="1">
                <a:spLocks/>
              </p:cNvSpPr>
              <p:nvPr/>
            </p:nvSpPr>
            <p:spPr>
              <a:xfrm>
                <a:off x="1137684" y="1360967"/>
                <a:ext cx="8629203" cy="2844316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4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spcBef>
                    <a:spcPts val="800"/>
                  </a:spcBef>
                  <a:buFont typeface="Arial" pitchFamily="34" charset="0"/>
                  <a:buNone/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실수 수열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이 다음 조건을 만족할 때 </a:t>
                </a: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spcBef>
                    <a:spcPts val="800"/>
                  </a:spcBef>
                  <a:buFont typeface="Arial" pitchFamily="34" charset="0"/>
                  <a:buNone/>
                </a:pP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“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수열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 실수 </a:t>
                </a:r>
                <a:r>
                  <a:rPr lang="en-US" altLang="ko-KR" sz="2400" i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L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로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rgbClr val="C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수렴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한다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”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고 하고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spcBef>
                    <a:spcPts val="800"/>
                  </a:spcBef>
                  <a:buFont typeface="Arial" pitchFamily="34" charset="0"/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40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400" i="1">
                                <a:solidFill>
                                  <a:srgbClr val="FFFF00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sz="2400" b="0" i="1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b="0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altLang="ko-KR" sz="2400">
                        <a:solidFill>
                          <a:srgbClr val="FFFF00"/>
                        </a:solidFill>
                        <a:latin typeface="Cambria Math"/>
                      </a:rPr>
                      <m:t> =</m:t>
                    </m:r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𝐿</m:t>
                    </m:r>
                  </m:oMath>
                </a14:m>
                <a:r>
                  <a:rPr lang="en-US" altLang="ko-KR" sz="2400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과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같이 표기한다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:</a:t>
                </a:r>
              </a:p>
              <a:p>
                <a:pPr marL="0" indent="0">
                  <a:spcBef>
                    <a:spcPts val="800"/>
                  </a:spcBef>
                  <a:buFont typeface="Arial" pitchFamily="34" charset="0"/>
                  <a:buNone/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어떤 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(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작은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)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양의실수 </a:t>
                </a:r>
                <a14:m>
                  <m:oMath xmlns:m="http://schemas.openxmlformats.org/officeDocument/2006/math">
                    <m:r>
                      <a:rPr lang="ko-KR" altLang="en-US" sz="24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𝜺</m:t>
                    </m:r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에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대해서도 </a:t>
                </a: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spcBef>
                    <a:spcPts val="800"/>
                  </a:spcBef>
                  <a:buFont typeface="Arial" pitchFamily="34" charset="0"/>
                  <a:buNone/>
                </a:pP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(</a:t>
                </a:r>
                <a14:m>
                  <m:oMath xmlns:m="http://schemas.openxmlformats.org/officeDocument/2006/math"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/>
                      </a:rPr>
                      <m:t>𝒏</m:t>
                    </m:r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/>
                      </a:rPr>
                      <m:t>≥</m:t>
                    </m:r>
                    <m:r>
                      <a:rPr lang="en-US" altLang="ko-KR" sz="2400" smtClean="0">
                        <a:solidFill>
                          <a:schemeClr val="bg1"/>
                        </a:solidFill>
                        <a:latin typeface="Cambria Math"/>
                      </a:rPr>
                      <m:t>𝐍</m:t>
                    </m:r>
                  </m:oMath>
                </a14:m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이면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𝒂</m:t>
                            </m:r>
                          </m:e>
                          <m:sub>
                            <m:r>
                              <a:rPr lang="en-US" altLang="ko-KR" sz="240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𝒏</m:t>
                            </m:r>
                          </m:sub>
                        </m:sSub>
                        <m: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𝑳</m:t>
                        </m:r>
                      </m:e>
                    </m:d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/>
                      </a:rPr>
                      <m:t>≤</m:t>
                    </m:r>
                    <m:r>
                      <a:rPr lang="ko-KR" altLang="en-US" sz="24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𝜺</m:t>
                    </m:r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en-US" altLang="ko-KR" sz="2400" smtClean="0">
                        <a:solidFill>
                          <a:schemeClr val="bg1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를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만족하는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𝐍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 존재한다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  <a:endParaRPr lang="ko-KR" altLang="en-US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4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7684" y="1360967"/>
                <a:ext cx="8629203" cy="2844316"/>
              </a:xfrm>
              <a:prstGeom prst="rect">
                <a:avLst/>
              </a:prstGeom>
              <a:blipFill>
                <a:blip r:embed="rId2"/>
                <a:stretch>
                  <a:fillRect l="-1131" t="-149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내용 개체 틀 2"/>
              <p:cNvSpPr txBox="1">
                <a:spLocks/>
              </p:cNvSpPr>
              <p:nvPr/>
            </p:nvSpPr>
            <p:spPr bwMode="gray">
              <a:xfrm>
                <a:off x="1170661" y="4810067"/>
                <a:ext cx="8399276" cy="12961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3200" b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rgbClr val="000000"/>
                    </a:solidFill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rgbClr val="000000"/>
                    </a:solidFill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rgbClr val="000000"/>
                    </a:solidFill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rgbClr val="000000"/>
                    </a:solidFill>
                    <a:latin typeface="+mn-lt"/>
                  </a:defRPr>
                </a:lvl9pPr>
              </a:lstStyle>
              <a:p>
                <a:pPr marL="0" indent="0" eaLnBrk="1" hangingPunct="1">
                  <a:buFont typeface="Wingdings" pitchFamily="2" charset="2"/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400" i="1" kern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 ker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 ker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i="1" ker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400" i="1" ker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sz="2400" i="1" ker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 ker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 ker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altLang="ko-KR" sz="2400" kern="0">
                        <a:solidFill>
                          <a:schemeClr val="bg1"/>
                        </a:solidFill>
                        <a:latin typeface="Cambria Math"/>
                      </a:rPr>
                      <m:t> =</m:t>
                    </m:r>
                    <m:r>
                      <a:rPr lang="en-US" altLang="ko-KR" sz="2400" i="1" kern="0">
                        <a:solidFill>
                          <a:schemeClr val="bg1"/>
                        </a:solidFill>
                        <a:latin typeface="Cambria Math"/>
                      </a:rPr>
                      <m:t>𝐿</m:t>
                    </m:r>
                  </m:oMath>
                </a14:m>
                <a:r>
                  <a:rPr lang="en-US" altLang="ko-KR" sz="2400" kern="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인 실수 </a:t>
                </a:r>
                <a:r>
                  <a:rPr lang="en-US" altLang="ko-KR" sz="2400" i="1" kern="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L</a:t>
                </a:r>
                <a:r>
                  <a:rPr lang="en-US" altLang="ko-KR" sz="2400" kern="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 존재하지 않으면 </a:t>
                </a:r>
                <a:endParaRPr lang="en-US" altLang="ko-KR" sz="24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eaLnBrk="1" hangingPunct="1">
                  <a:buFont typeface="Wingdings" pitchFamily="2" charset="2"/>
                  <a:buNone/>
                </a:pPr>
                <a:r>
                  <a:rPr lang="en-US" altLang="ko-KR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“</a:t>
                </a: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수열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sz="2400" i="1" ker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i="1" ker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 ker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 ker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은 </a:t>
                </a:r>
                <a:r>
                  <a:rPr lang="ko-KR" altLang="en-US" sz="2400" b="1" kern="0" dirty="0" smtClean="0">
                    <a:solidFill>
                      <a:srgbClr val="FF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발산</a:t>
                </a: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한다</a:t>
                </a:r>
                <a:r>
                  <a:rPr lang="en-US" altLang="ko-KR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”</a:t>
                </a: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고 한다</a:t>
                </a:r>
                <a:r>
                  <a:rPr lang="en-US" altLang="ko-KR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  <a:endParaRPr lang="ko-KR" altLang="en-US" sz="2800" kern="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5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gray">
              <a:xfrm>
                <a:off x="1170661" y="4810067"/>
                <a:ext cx="8399276" cy="1296144"/>
              </a:xfrm>
              <a:prstGeom prst="rect">
                <a:avLst/>
              </a:prstGeom>
              <a:blipFill>
                <a:blip r:embed="rId3"/>
                <a:stretch>
                  <a:fillRect l="-1089" t="-2347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타원 5"/>
          <p:cNvSpPr/>
          <p:nvPr/>
        </p:nvSpPr>
        <p:spPr>
          <a:xfrm>
            <a:off x="627321" y="4871683"/>
            <a:ext cx="404038" cy="4040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</a:t>
            </a:r>
            <a:endParaRPr lang="ko-KR" altLang="en-US" sz="2800" dirty="0">
              <a:solidFill>
                <a:schemeClr val="tx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566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42726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수열의 극한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내용 개체 틀 2"/>
              <p:cNvSpPr txBox="1">
                <a:spLocks/>
              </p:cNvSpPr>
              <p:nvPr/>
            </p:nvSpPr>
            <p:spPr>
              <a:xfrm>
                <a:off x="1642345" y="2053584"/>
                <a:ext cx="8551676" cy="4517337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4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모든 </a:t>
                </a:r>
                <a14:m>
                  <m:oMath xmlns:m="http://schemas.openxmlformats.org/officeDocument/2006/math">
                    <m:r>
                      <a:rPr lang="en-US" altLang="ko-KR" sz="2400" i="1" dirty="0">
                        <a:solidFill>
                          <a:schemeClr val="bg1"/>
                        </a:solidFill>
                        <a:latin typeface="Cambria Math"/>
                      </a:rPr>
                      <m:t>𝑛</m:t>
                    </m:r>
                  </m:oMath>
                </a14:m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에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대하여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≤</m:t>
                    </m:r>
                    <m:sSub>
                      <m:sSubPr>
                        <m:ctrlP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+1</m:t>
                        </m:r>
                      </m:sub>
                    </m:sSub>
                  </m:oMath>
                </a14:m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이고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  <m: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≠∞</m:t>
                        </m:r>
                      </m:e>
                    </m:func>
                  </m:oMath>
                </a14:m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이면 </a:t>
                </a: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수열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은 수렴한다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</a:p>
              <a:p>
                <a:pPr marL="0" indent="0">
                  <a:buFont typeface="Arial" pitchFamily="34" charset="0"/>
                  <a:buNone/>
                </a:pP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모든 </a:t>
                </a:r>
                <a14:m>
                  <m:oMath xmlns:m="http://schemas.openxmlformats.org/officeDocument/2006/math">
                    <m:r>
                      <a:rPr lang="en-US" altLang="ko-KR" sz="2400" b="0" i="1" dirty="0" smtClean="0">
                        <a:solidFill>
                          <a:schemeClr val="bg1"/>
                        </a:solidFill>
                        <a:latin typeface="Cambria Math"/>
                      </a:rPr>
                      <m:t>𝑛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에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대하여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≤</m:t>
                    </m:r>
                    <m:sSub>
                      <m:sSubPr>
                        <m:ctrlP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≤</m:t>
                    </m:r>
                    <m:sSub>
                      <m:sSubPr>
                        <m:ctrlP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일 때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, </a:t>
                </a: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𝐿</m:t>
                    </m:r>
                  </m:oMath>
                </a14:m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이라면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</m:fName>
                      <m:e>
                        <m:sSub>
                          <m:sSubPr>
                            <m:ctrlPr>
                              <a:rPr lang="en-US" altLang="ko-KR" sz="24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/>
                      </a:rPr>
                      <m:t> =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𝐿</m:t>
                    </m:r>
                    <m:r>
                      <a:rPr lang="en-US" altLang="ko-KR" sz="2400" b="0" smtClean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 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14:m>
                  <m:oMath xmlns:m="http://schemas.openxmlformats.org/officeDocument/2006/math">
                    <m:r>
                      <a:rPr lang="en-US" altLang="ko-KR" sz="2400" b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/>
                      </a:rPr>
                      <m:t> 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  <m:limLow>
                      <m:limLowPr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en-US" altLang="ko-KR" sz="2400">
                            <a:solidFill>
                              <a:schemeClr val="bg1"/>
                            </a:solidFill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→∞</m:t>
                        </m:r>
                      </m:lim>
                    </m:limLow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 </m:t>
                    </m:r>
                    <m:d>
                      <m:dPr>
                        <m:begChr m:val="|"/>
                        <m:endChr m:val="|"/>
                        <m:ctrlP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/>
                      </a:rPr>
                      <m:t> =</m:t>
                    </m:r>
                    <m:r>
                      <a:rPr lang="en-US" altLang="ko-KR" sz="2400" b="0" smtClean="0">
                        <a:solidFill>
                          <a:schemeClr val="bg1"/>
                        </a:solidFill>
                        <a:latin typeface="Cambria Math"/>
                      </a:rPr>
                      <m:t>0</m:t>
                    </m:r>
                  </m:oMath>
                </a14:m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이면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  <m:limLow>
                      <m:limLowPr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en-US" altLang="ko-KR" sz="2400">
                            <a:solidFill>
                              <a:schemeClr val="bg1"/>
                            </a:solidFill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→∞</m:t>
                        </m:r>
                      </m:lim>
                    </m:limLow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  <m:sSub>
                      <m:sSubPr>
                        <m:ctrlP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𝑛</m:t>
                        </m:r>
                      </m:sub>
                    </m:sSub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/>
                      </a:rPr>
                      <m:t>=0</m:t>
                    </m:r>
                  </m:oMath>
                </a14:m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7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2345" y="2053584"/>
                <a:ext cx="8551676" cy="4517337"/>
              </a:xfrm>
              <a:prstGeom prst="rect">
                <a:avLst/>
              </a:prstGeom>
              <a:blipFill>
                <a:blip r:embed="rId2"/>
                <a:stretch>
                  <a:fillRect l="-1069" t="-67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그룹 8"/>
          <p:cNvGrpSpPr/>
          <p:nvPr/>
        </p:nvGrpSpPr>
        <p:grpSpPr>
          <a:xfrm>
            <a:off x="673970" y="1219433"/>
            <a:ext cx="1212851" cy="615190"/>
            <a:chOff x="557012" y="1777137"/>
            <a:chExt cx="1212851" cy="615190"/>
          </a:xfrm>
        </p:grpSpPr>
        <p:sp>
          <p:nvSpPr>
            <p:cNvPr id="4" name="Rounded Rectangle 5"/>
            <p:cNvSpPr/>
            <p:nvPr/>
          </p:nvSpPr>
          <p:spPr bwMode="auto">
            <a:xfrm flipH="1">
              <a:off x="557013" y="1777137"/>
              <a:ext cx="1212850" cy="615190"/>
            </a:xfrm>
            <a:prstGeom prst="roundRect">
              <a:avLst>
                <a:gd name="adj" fmla="val 10788"/>
              </a:avLst>
            </a:prstGeom>
            <a:solidFill>
              <a:srgbClr val="73B2D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5" name="Rounded Rectangle 9"/>
            <p:cNvSpPr/>
            <p:nvPr/>
          </p:nvSpPr>
          <p:spPr bwMode="auto">
            <a:xfrm flipH="1">
              <a:off x="557012" y="1781486"/>
              <a:ext cx="968375" cy="610840"/>
            </a:xfrm>
            <a:custGeom>
              <a:avLst/>
              <a:gdLst/>
              <a:ahLst/>
              <a:cxnLst/>
              <a:rect l="l" t="t" r="r" b="b"/>
              <a:pathLst>
                <a:path w="1572775" h="1405065">
                  <a:moveTo>
                    <a:pt x="1473249" y="0"/>
                  </a:moveTo>
                  <a:cubicBezTo>
                    <a:pt x="1531558" y="20642"/>
                    <a:pt x="1572775" y="76505"/>
                    <a:pt x="1572775" y="141994"/>
                  </a:cubicBezTo>
                  <a:lnTo>
                    <a:pt x="1572775" y="1252328"/>
                  </a:lnTo>
                  <a:cubicBezTo>
                    <a:pt x="1572775" y="1336682"/>
                    <a:pt x="1504392" y="1405065"/>
                    <a:pt x="1420038" y="1405065"/>
                  </a:cubicBezTo>
                  <a:lnTo>
                    <a:pt x="0" y="1405065"/>
                  </a:lnTo>
                  <a:cubicBezTo>
                    <a:pt x="768941" y="1317621"/>
                    <a:pt x="1379064" y="735374"/>
                    <a:pt x="1473249" y="0"/>
                  </a:cubicBezTo>
                  <a:close/>
                </a:path>
              </a:pathLst>
            </a:custGeom>
            <a:gradFill>
              <a:gsLst>
                <a:gs pos="0">
                  <a:srgbClr val="73B2D1">
                    <a:lumMod val="79000"/>
                    <a:lumOff val="21000"/>
                  </a:srgbClr>
                </a:gs>
                <a:gs pos="94000">
                  <a:srgbClr val="73B2D1"/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700811" y="1792344"/>
              <a:ext cx="92525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kumimoji="1" lang="ko-KR" altLang="en-US" sz="3200" b="1" dirty="0">
                  <a:solidFill>
                    <a:srgbClr val="4F81BD">
                      <a:lumMod val="50000"/>
                    </a:srgbClr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함초롬바탕" panose="02030504000101010101" pitchFamily="18" charset="-127"/>
                </a:rPr>
                <a:t>정리</a:t>
              </a:r>
              <a:endParaRPr lang="ko-KR" altLang="en-US" sz="3200" dirty="0"/>
            </a:p>
          </p:txBody>
        </p:sp>
      </p:grpSp>
      <p:sp>
        <p:nvSpPr>
          <p:cNvPr id="10" name="타원 9"/>
          <p:cNvSpPr/>
          <p:nvPr/>
        </p:nvSpPr>
        <p:spPr>
          <a:xfrm>
            <a:off x="1114243" y="2168556"/>
            <a:ext cx="404038" cy="4040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</a:t>
            </a:r>
            <a:endParaRPr lang="ko-KR" altLang="en-US" sz="2800" dirty="0">
              <a:solidFill>
                <a:schemeClr val="tx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114243" y="3535901"/>
            <a:ext cx="404038" cy="4040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</a:t>
            </a:r>
            <a:endParaRPr lang="ko-KR" altLang="en-US" sz="2800" dirty="0">
              <a:solidFill>
                <a:schemeClr val="tx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114243" y="4990630"/>
            <a:ext cx="404038" cy="4040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3</a:t>
            </a:r>
            <a:endParaRPr lang="ko-KR" altLang="en-US" sz="2800" dirty="0">
              <a:solidFill>
                <a:schemeClr val="tx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1473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42726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수열의 극한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512725" y="1289052"/>
            <a:ext cx="609600" cy="658812"/>
            <a:chOff x="512725" y="1289052"/>
            <a:chExt cx="609600" cy="658812"/>
          </a:xfrm>
        </p:grpSpPr>
        <p:pic>
          <p:nvPicPr>
            <p:cNvPr id="3" name="그림 25" descr="그림1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12725" y="1289052"/>
              <a:ext cx="609600" cy="658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TextBox 14"/>
            <p:cNvSpPr txBox="1">
              <a:spLocks noChangeArrowheads="1"/>
            </p:cNvSpPr>
            <p:nvPr/>
          </p:nvSpPr>
          <p:spPr bwMode="auto">
            <a:xfrm>
              <a:off x="512725" y="1452564"/>
              <a:ext cx="53340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70C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예</a:t>
              </a:r>
              <a:endParaRPr lang="ko-KR" altLang="en-US" b="1" dirty="0">
                <a:solidFill>
                  <a:srgbClr val="0070C0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내용 개체 틀 6"/>
              <p:cNvSpPr txBox="1">
                <a:spLocks/>
              </p:cNvSpPr>
              <p:nvPr/>
            </p:nvSpPr>
            <p:spPr>
              <a:xfrm>
                <a:off x="1412890" y="1289052"/>
                <a:ext cx="8748972" cy="5472608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4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0, 1, 0, 0, </m:t>
                        </m:r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1, 0, 0, 0, 1, 0, 0, 0, 0, </m:t>
                        </m:r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1,  ⋯ </m:t>
                        </m:r>
                      </m:e>
                    </m:d>
                  </m:oMath>
                </a14:m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이라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하자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  <a:endParaRPr lang="en-US" altLang="ko-KR" sz="2400" b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14:m>
                  <m:oMath xmlns:m="http://schemas.openxmlformats.org/officeDocument/2006/math">
                    <m:r>
                      <a:rPr lang="en-US" altLang="ko-KR" sz="2400" b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ko-KR" altLang="en-US" sz="2400" b="0" i="1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𝜀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=0.5</m:t>
                    </m:r>
                  </m:oMath>
                </a14:m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라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하면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어떤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자연수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𝑁</m:t>
                    </m:r>
                  </m:oMath>
                </a14:m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을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선택해도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b="0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altLang="ko-KR" sz="2400" i="1" dirty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이면서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altLang="ko-KR" sz="2400" b="0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altLang="ko-KR" sz="240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i="1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b="0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b="0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  <m:r>
                          <a:rPr lang="en-US" altLang="ko-KR" sz="2400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−0</m:t>
                        </m:r>
                      </m:e>
                    </m:d>
                    <m:r>
                      <a:rPr lang="en-US" altLang="ko-KR" sz="2400" b="0" i="1">
                        <a:solidFill>
                          <a:srgbClr val="FFFF00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1&gt;</m:t>
                    </m:r>
                    <m:r>
                      <a:rPr lang="ko-KR" altLang="en-US" sz="2400" b="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ko-KR" altLang="en-US" sz="2400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인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𝑛</m:t>
                    </m:r>
                  </m:oMath>
                </a14:m>
                <a:r>
                  <a:rPr lang="ko-KR" altLang="en-US" sz="2400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 존재한다</a:t>
                </a:r>
                <a:r>
                  <a:rPr lang="en-US" altLang="ko-KR" sz="2400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따라서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0</m:t>
                    </m:r>
                    <m:r>
                      <a:rPr lang="en-US" altLang="ko-KR" sz="2400" b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/>
                      </a:rPr>
                      <m:t>.</m:t>
                    </m:r>
                  </m:oMath>
                </a14:m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≠0</m:t>
                    </m:r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이라면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ko-KR" altLang="en-US" sz="2400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𝜀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ko-KR" sz="24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</m:d>
                      </m:num>
                      <m:den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이라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하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면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어떤 자연수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𝑁</m:t>
                    </m:r>
                  </m:oMath>
                </a14:m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을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선택해도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altLang="ko-KR" sz="2400" i="1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altLang="ko-KR" sz="2400" i="1">
                        <a:solidFill>
                          <a:srgbClr val="FFFF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altLang="ko-KR" sz="2400" i="1" dirty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이면서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altLang="ko-KR" sz="2400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altLang="ko-KR" sz="2400" i="1">
                        <a:solidFill>
                          <a:srgbClr val="FFFF00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altLang="ko-KR" sz="2400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  <m:r>
                          <a:rPr lang="en-US" altLang="ko-KR" sz="2400" i="1">
                            <a:solidFill>
                              <a:srgbClr val="FFFF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ko-KR" sz="2400" b="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</m:d>
                    <m:r>
                      <a:rPr lang="en-US" altLang="ko-KR" sz="2400" i="1">
                        <a:solidFill>
                          <a:srgbClr val="FFFF00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|</m:t>
                    </m:r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altLang="ko-KR" sz="2400" b="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|&gt;</m:t>
                    </m:r>
                    <m:r>
                      <a:rPr lang="ko-KR" altLang="en-US" sz="2400" i="1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ko-KR" altLang="en-US" sz="2400" dirty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인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rgbClr val="FFFF00"/>
                        </a:solidFill>
                        <a:latin typeface="Cambria Math"/>
                      </a:rPr>
                      <m:t>𝑛</m:t>
                    </m:r>
                  </m:oMath>
                </a14:m>
                <a:r>
                  <a:rPr lang="ko-KR" altLang="en-US" sz="2400" dirty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 존재한다</a:t>
                </a:r>
                <a:r>
                  <a:rPr lang="en-US" altLang="ko-KR" sz="2400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</a:p>
              <a:p>
                <a:pPr marL="0" indent="0">
                  <a:buFont typeface="Arial" pitchFamily="34" charset="0"/>
                  <a:buNone/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따라서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/>
                      </a:rPr>
                      <m:t>𝐿</m:t>
                    </m:r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/>
                      </a:rPr>
                      <m:t>.</m:t>
                    </m:r>
                  </m:oMath>
                </a14:m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수열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ko-KR" altLang="en-US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은 </a:t>
                </a:r>
                <a:r>
                  <a:rPr lang="ko-KR" altLang="en-US" dirty="0">
                    <a:solidFill>
                      <a:srgbClr val="C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발산</a:t>
                </a:r>
                <a:r>
                  <a:rPr lang="ko-KR" altLang="en-US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한다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  <a:endParaRPr lang="ko-KR" altLang="en-US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5" name="내용 개체 틀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2890" y="1289052"/>
                <a:ext cx="8748972" cy="5472608"/>
              </a:xfrm>
              <a:prstGeom prst="rect">
                <a:avLst/>
              </a:prstGeom>
              <a:blipFill>
                <a:blip r:embed="rId3"/>
                <a:stretch>
                  <a:fillRect l="-1463" t="-78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0176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329128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무한 급수 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정의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endParaRPr lang="ko-KR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 txBox="1">
                <a:spLocks/>
              </p:cNvSpPr>
              <p:nvPr/>
            </p:nvSpPr>
            <p:spPr>
              <a:xfrm>
                <a:off x="83095" y="1892596"/>
                <a:ext cx="9494874" cy="4355804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4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lnSpc>
                    <a:spcPct val="150000"/>
                  </a:lnSpc>
                  <a:buFont typeface="Arial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𝑠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solidFill>
                          <a:srgbClr val="FFFF00"/>
                        </a:solidFill>
                        <a:latin typeface="Cambria Math"/>
                      </a:rPr>
                      <m:t>≔</m:t>
                    </m:r>
                    <m:sSub>
                      <m:sSubPr>
                        <m:ctrlP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solidFill>
                          <a:srgbClr val="FFFF00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solidFill>
                          <a:srgbClr val="FFFF00"/>
                        </a:solidFill>
                        <a:latin typeface="Cambria Math"/>
                      </a:rPr>
                      <m:t>+⋯+</m:t>
                    </m:r>
                    <m:sSub>
                      <m:sSubPr>
                        <m:ctrlP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을 무한급수</a:t>
                </a:r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algn="ctr">
                  <a:lnSpc>
                    <a:spcPct val="150000"/>
                  </a:lnSpc>
                  <a:buFont typeface="Arial" pitchFamily="34" charset="0"/>
                  <a:buNone/>
                </a:pPr>
                <a:r>
                  <a:rPr lang="en-US" altLang="ko-KR" sz="8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8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endParaRPr lang="en-US" altLang="ko-KR" sz="8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algn="ctr">
                  <a:lnSpc>
                    <a:spcPct val="150000"/>
                  </a:lnSpc>
                  <a:buFont typeface="Arial" pitchFamily="34" charset="0"/>
                  <a:buNone/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limLoc m:val="subSup"/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1"/>
                          </m:rP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sup>
                      <m:e>
                        <m:sSub>
                          <m:sSub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의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rgbClr val="FFFF00"/>
                        </a:solidFill>
                        <a:latin typeface="Cambria Math"/>
                      </a:rPr>
                      <m:t>𝑛</m:t>
                    </m:r>
                    <m:r>
                      <a:rPr lang="en-US" altLang="ko-KR" i="1" dirty="0" smtClean="0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dirty="0" smtClean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번째 </a:t>
                </a:r>
                <a:r>
                  <a:rPr lang="ko-KR" altLang="en-US" dirty="0" smtClean="0">
                    <a:solidFill>
                      <a:srgbClr val="C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부분합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이라 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하자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 </a:t>
                </a:r>
              </a:p>
              <a:p>
                <a:pPr marL="0" indent="0" algn="ctr">
                  <a:lnSpc>
                    <a:spcPct val="150000"/>
                  </a:lnSpc>
                  <a:buFont typeface="Arial" pitchFamily="34" charset="0"/>
                  <a:buNone/>
                </a:pPr>
                <a:endParaRPr lang="en-US" altLang="ko-KR" sz="8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algn="ctr">
                  <a:lnSpc>
                    <a:spcPct val="150000"/>
                  </a:lnSpc>
                  <a:buFont typeface="Arial" pitchFamily="34" charset="0"/>
                  <a:buNone/>
                </a:pPr>
                <a14:m>
                  <m:oMath xmlns:m="http://schemas.openxmlformats.org/officeDocument/2006/math">
                    <m:r>
                      <a:rPr lang="en-US" altLang="ko-KR" b="0" smtClean="0">
                        <a:solidFill>
                          <a:schemeClr val="bg1"/>
                        </a:solidFill>
                        <a:latin typeface="Cambria Math"/>
                      </a:rPr>
                      <m:t>  </m:t>
                    </m:r>
                    <m:func>
                      <m:funcPr>
                        <m:ctrlPr>
                          <a:rPr lang="en-US" altLang="ko-KR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𝑠</m:t>
                            </m:r>
                          </m:e>
                          <m:sub>
                            <m:r>
                              <a:rPr lang="en-US" altLang="ko-KR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altLang="ko-KR">
                        <a:solidFill>
                          <a:srgbClr val="C00000"/>
                        </a:solidFill>
                        <a:latin typeface="Cambria Math"/>
                      </a:rPr>
                      <m:t> =</m:t>
                    </m:r>
                    <m:r>
                      <a:rPr lang="en-US" altLang="ko-KR" i="1">
                        <a:solidFill>
                          <a:srgbClr val="C00000"/>
                        </a:solidFill>
                        <a:latin typeface="Cambria Math"/>
                      </a:rPr>
                      <m:t>𝐿</m:t>
                    </m:r>
                  </m:oMath>
                </a14:m>
                <a:r>
                  <a:rPr lang="en-US" altLang="ko-KR" dirty="0" smtClean="0">
                    <a:solidFill>
                      <a:srgbClr val="C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일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때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, </a:t>
                </a:r>
                <a:endParaRPr lang="en-US" altLang="ko-KR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algn="ctr">
                  <a:lnSpc>
                    <a:spcPct val="150000"/>
                  </a:lnSpc>
                  <a:buFont typeface="Arial" pitchFamily="34" charset="0"/>
                  <a:buNone/>
                </a:pP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“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급수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sup>
                      <m:e>
                        <m:sSub>
                          <m:sSub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가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실수 </a:t>
                </a:r>
                <a:r>
                  <a:rPr lang="en-US" altLang="ko-KR" i="1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L</a:t>
                </a:r>
                <a:r>
                  <a:rPr lang="en-US" altLang="ko-KR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로 </a:t>
                </a:r>
                <a:r>
                  <a:rPr lang="ko-KR" altLang="en-US" dirty="0" smtClean="0">
                    <a:solidFill>
                      <a:srgbClr val="C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수렴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한다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”</a:t>
                </a:r>
                <a14:m>
                  <m:oMath xmlns:m="http://schemas.openxmlformats.org/officeDocument/2006/math">
                    <m:r>
                      <a:rPr lang="ko-KR" altLang="en-US" b="0" i="1" dirty="0" smtClean="0">
                        <a:solidFill>
                          <a:schemeClr val="bg1"/>
                        </a:solidFill>
                        <a:latin typeface="Cambria Math"/>
                      </a:rPr>
                      <m:t>고</m:t>
                    </m:r>
                    <m:r>
                      <a:rPr lang="en-US" altLang="ko-KR" b="0" i="1" dirty="0" smtClean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ko-KR" altLang="en-US" b="0" i="1" dirty="0" smtClean="0">
                        <a:solidFill>
                          <a:schemeClr val="bg1"/>
                        </a:solidFill>
                        <a:latin typeface="Cambria Math"/>
                      </a:rPr>
                      <m:t>한다</m:t>
                    </m:r>
                    <m:r>
                      <a:rPr lang="en-US" altLang="ko-KR" b="0" i="1" dirty="0" smtClean="0">
                        <a:solidFill>
                          <a:schemeClr val="bg1"/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3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95" y="1892596"/>
                <a:ext cx="9494874" cy="435580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396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01048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무한 급수</a:t>
            </a:r>
          </a:p>
        </p:txBody>
      </p:sp>
      <p:grpSp>
        <p:nvGrpSpPr>
          <p:cNvPr id="3" name="그룹 2"/>
          <p:cNvGrpSpPr/>
          <p:nvPr/>
        </p:nvGrpSpPr>
        <p:grpSpPr>
          <a:xfrm>
            <a:off x="512725" y="1289052"/>
            <a:ext cx="609600" cy="658812"/>
            <a:chOff x="512725" y="1289052"/>
            <a:chExt cx="609600" cy="658812"/>
          </a:xfrm>
        </p:grpSpPr>
        <p:pic>
          <p:nvPicPr>
            <p:cNvPr id="4" name="그림 25" descr="그림1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12725" y="1289052"/>
              <a:ext cx="609600" cy="658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Box 14"/>
            <p:cNvSpPr txBox="1">
              <a:spLocks noChangeArrowheads="1"/>
            </p:cNvSpPr>
            <p:nvPr/>
          </p:nvSpPr>
          <p:spPr bwMode="auto">
            <a:xfrm>
              <a:off x="512725" y="1452564"/>
              <a:ext cx="53340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70C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예</a:t>
              </a:r>
              <a:endParaRPr lang="ko-KR" altLang="en-US" b="1" dirty="0">
                <a:solidFill>
                  <a:srgbClr val="0070C0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내용 개체 틀 2"/>
              <p:cNvSpPr txBox="1">
                <a:spLocks/>
              </p:cNvSpPr>
              <p:nvPr/>
            </p:nvSpPr>
            <p:spPr>
              <a:xfrm>
                <a:off x="1290357" y="1289052"/>
                <a:ext cx="9618648" cy="5364596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4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무한급수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1+</m:t>
                    </m:r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+⋯</m:t>
                    </m:r>
                  </m:oMath>
                </a14:m>
                <a:r>
                  <a:rPr lang="ko-KR" altLang="en-US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의 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chemeClr val="bg1"/>
                        </a:solidFill>
                        <a:latin typeface="Cambria Math"/>
                      </a:rPr>
                      <m:t>𝑛</m:t>
                    </m:r>
                    <m:r>
                      <a:rPr lang="en-US" altLang="ko-KR" i="1" dirty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번째 부분합은 </a:t>
                </a:r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1+</m:t>
                    </m:r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+⋯+</m:t>
                    </m:r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1−</m:t>
                        </m:r>
                        <m:sSup>
                          <m:sSup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altLang="ko-KR" i="1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i="1">
                                        <a:solidFill>
                                          <a:schemeClr val="bg1"/>
                                        </a:solidFill>
                                        <a:latin typeface="Cambria Math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p>
                        </m:sSup>
                      </m:num>
                      <m:den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1−</m:t>
                        </m:r>
                        <m:f>
                          <m:f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2</m:t>
                            </m:r>
                          </m:den>
                        </m:f>
                      </m:den>
                    </m:f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≤2</m:t>
                    </m:r>
                  </m:oMath>
                </a14:m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이고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</a:p>
              <a:p>
                <a:pPr marL="0" indent="0">
                  <a:buFont typeface="Arial" pitchFamily="34" charset="0"/>
                  <a:buNone/>
                </a:pPr>
                <a:r>
                  <a:rPr lang="ko-KR" altLang="en-US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모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든</m:t>
                    </m:r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ko-KR" alt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에</m:t>
                    </m:r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ko-KR" alt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대</m:t>
                    </m:r>
                    <m:r>
                      <a:rPr lang="ko-KR" altLang="en-US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하</m:t>
                    </m:r>
                    <m:r>
                      <a:rPr lang="ko-KR" altLang="en-US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여</m:t>
                    </m:r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≤</m:t>
                    </m:r>
                    <m:sSub>
                      <m:sSubPr>
                        <m:ctrlP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</m:oMath>
                </a14:m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이므로 </a:t>
                </a:r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ko-KR" altLang="en-US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무한급수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1+</m:t>
                    </m:r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+⋯</m:t>
                    </m:r>
                  </m:oMath>
                </a14:m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는 수렴하며 </a:t>
                </a:r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그 값은</a:t>
                </a:r>
                <a14:m>
                  <m:oMath xmlns:m="http://schemas.openxmlformats.org/officeDocument/2006/math">
                    <m:r>
                      <a:rPr lang="en-US" altLang="ko-KR" b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en-US" altLang="ko-K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𝑠</m:t>
                            </m:r>
                          </m:e>
                          <m:sub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=2</m:t>
                        </m:r>
                      </m:e>
                    </m:func>
                  </m:oMath>
                </a14:m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이다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6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0357" y="1289052"/>
                <a:ext cx="9618648" cy="5364596"/>
              </a:xfrm>
              <a:prstGeom prst="rect">
                <a:avLst/>
              </a:prstGeom>
              <a:blipFill>
                <a:blip r:embed="rId3"/>
                <a:stretch>
                  <a:fillRect l="-133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8171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242726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함수의 극한</a:t>
            </a:r>
          </a:p>
        </p:txBody>
      </p:sp>
      <p:sp>
        <p:nvSpPr>
          <p:cNvPr id="3" name="타원 2"/>
          <p:cNvSpPr/>
          <p:nvPr/>
        </p:nvSpPr>
        <p:spPr>
          <a:xfrm>
            <a:off x="584789" y="1286054"/>
            <a:ext cx="404038" cy="4040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</a:t>
            </a:r>
            <a:endParaRPr lang="ko-KR" altLang="en-US" sz="2800" dirty="0">
              <a:solidFill>
                <a:schemeClr val="tx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내용 개체 틀 2"/>
              <p:cNvSpPr txBox="1">
                <a:spLocks/>
              </p:cNvSpPr>
              <p:nvPr/>
            </p:nvSpPr>
            <p:spPr>
              <a:xfrm>
                <a:off x="988827" y="1192797"/>
                <a:ext cx="10271052" cy="5080519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4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itchFamily="34" charset="0"/>
                  <a:buNone/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함수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𝑓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(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𝑥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) 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가 다음과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같은 조건을 만족하면 </a:t>
                </a: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“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가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sz="2400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무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한히 커질</a:t>
                </a:r>
                <a14:m>
                  <m:oMath xmlns:m="http://schemas.openxmlformats.org/officeDocument/2006/math">
                    <m:r>
                      <a:rPr lang="en-US" altLang="ko-KR" sz="2400" b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ko-KR" altLang="en-US" sz="24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때</m:t>
                    </m:r>
                    <m:r>
                      <a:rPr lang="en-US" altLang="ko-KR" sz="2400" b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𝑓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(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𝑥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/>
                      </a:rPr>
                      <m:t>) 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가 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실수 </a:t>
                </a:r>
                <a:r>
                  <a:rPr lang="en-US" altLang="ko-KR" sz="2400" i="1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L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로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rgbClr val="C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수렴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한다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”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고 하고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400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b="0" i="1" smtClea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sz="2400" i="1">
                                <a:solidFill>
                                  <a:srgbClr val="FFFF00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sz="2400" b="0" i="1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r>
                          <a:rPr lang="en-US" altLang="ko-KR" sz="2400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𝑓</m:t>
                        </m:r>
                        <m:r>
                          <a:rPr lang="en-US" altLang="ko-KR" sz="2400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altLang="ko-KR" sz="2400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en-US" altLang="ko-KR" sz="2400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</m:e>
                    </m:func>
                    <m:r>
                      <a:rPr lang="en-US" altLang="ko-KR" sz="2400">
                        <a:solidFill>
                          <a:srgbClr val="FFFF00"/>
                        </a:solidFill>
                        <a:latin typeface="Cambria Math"/>
                      </a:rPr>
                      <m:t> =</m:t>
                    </m:r>
                    <m:r>
                      <a:rPr lang="en-US" altLang="ko-KR" sz="2400" i="1">
                        <a:solidFill>
                          <a:srgbClr val="FFFF00"/>
                        </a:solidFill>
                        <a:latin typeface="Cambria Math"/>
                      </a:rPr>
                      <m:t>𝐿</m:t>
                    </m:r>
                  </m:oMath>
                </a14:m>
                <a:r>
                  <a:rPr lang="en-US" altLang="ko-KR" sz="2400" dirty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과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같이 표기한다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:</a:t>
                </a:r>
              </a:p>
              <a:p>
                <a:pPr marL="0" indent="0">
                  <a:buFont typeface="Arial" pitchFamily="34" charset="0"/>
                  <a:buNone/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      어떤 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(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작은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)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양의실수 </a:t>
                </a:r>
                <a14:m>
                  <m:oMath xmlns:m="http://schemas.openxmlformats.org/officeDocument/2006/math">
                    <m:r>
                      <a:rPr lang="ko-KR" altLang="en-US" sz="24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𝜺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에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대해서도 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/>
                      </a:rPr>
                      <m:t>(</m:t>
                    </m:r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𝑴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이면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𝒇</m:t>
                        </m:r>
                        <m: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en-US" altLang="ko-KR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)−</m:t>
                        </m:r>
                        <m: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𝑳</m:t>
                        </m:r>
                      </m:e>
                    </m:d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≤</m:t>
                    </m:r>
                    <m:r>
                      <a:rPr lang="ko-KR" altLang="en-US" sz="24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𝜺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en-US" altLang="ko-KR" sz="2400" smtClean="0">
                        <a:solidFill>
                          <a:schemeClr val="bg1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를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만족하는 </a:t>
                </a: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    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실수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4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𝑴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존재한다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</a:p>
              <a:p>
                <a:pPr marL="0" indent="0">
                  <a:buFont typeface="Arial" pitchFamily="34" charset="0"/>
                  <a:buNone/>
                </a:pPr>
                <a:endParaRPr lang="en-US" altLang="ko-KR" sz="24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4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40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ko-KR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𝑓</m:t>
                        </m:r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(</m:t>
                        </m:r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𝑥</m:t>
                        </m:r>
                        <m:r>
                          <a:rPr lang="en-US" altLang="ko-KR" sz="2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)</m:t>
                        </m:r>
                      </m:e>
                    </m:func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/>
                      </a:rPr>
                      <m:t> =</m:t>
                    </m:r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𝐿</m:t>
                    </m:r>
                  </m:oMath>
                </a14:m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인 실수 </a:t>
                </a:r>
                <a:r>
                  <a:rPr lang="en-US" altLang="ko-KR" sz="2400" i="1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L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 존재하지 않으면 </a:t>
                </a:r>
                <a:endParaRPr lang="en-US" altLang="ko-KR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“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함수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ko-KR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는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chemeClr val="bg1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가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sz="2400" i="1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무</m:t>
                    </m:r>
                  </m:oMath>
                </a14:m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한히커질</a:t>
                </a:r>
                <a14:m>
                  <m:oMath xmlns:m="http://schemas.openxmlformats.org/officeDocument/2006/math">
                    <m:r>
                      <a:rPr lang="en-US" altLang="ko-KR" sz="240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ko-KR" altLang="en-US" sz="24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때</m:t>
                    </m:r>
                  </m:oMath>
                </a14:m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>
                    <a:solidFill>
                      <a:srgbClr val="C000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발산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한다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”</a:t>
                </a:r>
                <a:r>
                  <a:rPr lang="ko-KR" altLang="en-US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고 한다</a:t>
                </a:r>
                <a:r>
                  <a:rPr lang="en-US" altLang="ko-KR" sz="2400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</a:p>
              <a:p>
                <a:pPr marL="0" indent="0">
                  <a:buFont typeface="Arial" pitchFamily="34" charset="0"/>
                  <a:buNone/>
                </a:pPr>
                <a:endParaRPr lang="ko-KR" altLang="en-US" sz="240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4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827" y="1192797"/>
                <a:ext cx="10271052" cy="5080519"/>
              </a:xfrm>
              <a:prstGeom prst="rect">
                <a:avLst/>
              </a:prstGeom>
              <a:blipFill>
                <a:blip r:embed="rId2"/>
                <a:stretch>
                  <a:fillRect l="-890" t="-84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타원 4"/>
          <p:cNvSpPr/>
          <p:nvPr/>
        </p:nvSpPr>
        <p:spPr>
          <a:xfrm>
            <a:off x="584789" y="4405027"/>
            <a:ext cx="404038" cy="4040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chemeClr val="tx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2</a:t>
            </a:r>
            <a:endParaRPr lang="ko-KR" altLang="en-US" sz="2800" dirty="0">
              <a:solidFill>
                <a:schemeClr val="tx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938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2072" y="138509"/>
            <a:ext cx="300274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로피탈의</a:t>
            </a:r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 정리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 txBox="1">
                <a:spLocks/>
              </p:cNvSpPr>
              <p:nvPr/>
            </p:nvSpPr>
            <p:spPr>
              <a:xfrm>
                <a:off x="935596" y="1484784"/>
                <a:ext cx="7663379" cy="4459518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4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Font typeface="Arial" pitchFamily="34" charset="0"/>
                  <a:buNone/>
                </a:pPr>
                <a14:m>
                  <m:oMath xmlns:m="http://schemas.openxmlformats.org/officeDocument/2006/math">
                    <m:r>
                      <a:rPr lang="en-US" altLang="ko-KR" i="1" smtClean="0">
                        <a:solidFill>
                          <a:schemeClr val="bg1"/>
                        </a:solidFill>
                        <a:latin typeface="Cambria Math"/>
                      </a:rPr>
                      <m:t>𝑓</m:t>
                    </m:r>
                    <m:r>
                      <a:rPr lang="en-US" altLang="ko-KR" i="1" smtClean="0">
                        <a:solidFill>
                          <a:schemeClr val="bg1"/>
                        </a:solidFill>
                        <a:latin typeface="Cambria Math"/>
                      </a:rPr>
                      <m:t>(</m:t>
                    </m:r>
                    <m:r>
                      <a:rPr lang="en-US" altLang="ko-KR" i="1" smtClean="0">
                        <a:solidFill>
                          <a:schemeClr val="bg1"/>
                        </a:solidFill>
                        <a:latin typeface="Cambria Math"/>
                      </a:rPr>
                      <m:t>𝑥</m:t>
                    </m:r>
                    <m:r>
                      <a:rPr lang="en-US" altLang="ko-KR" i="1" smtClean="0">
                        <a:solidFill>
                          <a:schemeClr val="bg1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altLang="ko-KR" i="1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와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𝑔</m:t>
                    </m:r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(</m:t>
                    </m:r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𝑥</m:t>
                    </m:r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altLang="ko-KR" i="1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가 미분 가능한 함수일 때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,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endParaRPr lang="en-US" altLang="ko-KR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algn="just">
                  <a:buFont typeface="Arial" pitchFamily="34" charset="0"/>
                  <a:buNone/>
                </a:pP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   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→∞</m:t>
                            </m:r>
                          </m:lim>
                        </m:limLow>
                      </m:fName>
                      <m:e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𝑓</m:t>
                        </m:r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)</m:t>
                        </m:r>
                      </m:e>
                    </m:func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→∞</m:t>
                            </m:r>
                          </m:lim>
                        </m:limLow>
                      </m:fName>
                      <m:e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𝑔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)</m:t>
                        </m:r>
                      </m:e>
                    </m:func>
                    <m:r>
                      <a:rPr lang="en-US" altLang="ko-KR" b="0" smtClean="0">
                        <a:solidFill>
                          <a:schemeClr val="bg1"/>
                        </a:solidFill>
                        <a:latin typeface="Cambria Math"/>
                      </a:rPr>
                      <m:t>=0</m:t>
                    </m:r>
                  </m:oMath>
                </a14:m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 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또는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</a:p>
              <a:p>
                <a:pPr marL="0" indent="0" algn="just">
                  <a:buFont typeface="Arial" pitchFamily="34" charset="0"/>
                  <a:buNone/>
                </a:pP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   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→∞</m:t>
                            </m:r>
                          </m:lim>
                        </m:limLow>
                      </m:fName>
                      <m:e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𝑓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)</m:t>
                        </m:r>
                      </m:e>
                    </m:func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func>
                      <m:func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 →∞</m:t>
                            </m:r>
                          </m:lim>
                        </m:limLow>
                      </m:fName>
                      <m:e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𝑔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)</m:t>
                        </m:r>
                      </m:e>
                    </m:func>
                    <m:r>
                      <a:rPr lang="en-US" altLang="ko-KR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/>
                      </a:rPr>
                      <m:t>±∞</m:t>
                    </m:r>
                  </m:oMath>
                </a14:m>
                <a:r>
                  <a:rPr lang="ko-KR" altLang="en-US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이고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</a:p>
              <a:p>
                <a:pPr marL="0" indent="0" algn="just">
                  <a:buFont typeface="Arial" pitchFamily="34" charset="0"/>
                  <a:buNone/>
                </a:pP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     </a:t>
                </a:r>
                <a14:m>
                  <m:oMath xmlns:m="http://schemas.openxmlformats.org/officeDocument/2006/math">
                    <m:limLow>
                      <m:limLow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en-US" altLang="ko-KR">
                            <a:solidFill>
                              <a:schemeClr val="bg1"/>
                            </a:solidFill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</a:rPr>
                          <m:t> →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𝑎</m:t>
                        </m:r>
                      </m:lim>
                    </m:limLow>
                    <m:f>
                      <m:f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𝑔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′(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𝑓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′(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가 실수</a:t>
                </a:r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또는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</a:rPr>
                      <m:t>±∞</m:t>
                    </m:r>
                  </m:oMath>
                </a14:m>
                <a:r>
                  <a:rPr lang="ko-KR" altLang="en-US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이면</a:t>
                </a:r>
                <a:r>
                  <a:rPr lang="ko-KR" altLang="en-US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</a:t>
                </a:r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algn="just">
                  <a:buFont typeface="Arial" pitchFamily="34" charset="0"/>
                  <a:buNone/>
                </a:pPr>
                <a:endParaRPr lang="en-US" altLang="ko-KR" sz="100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algn="ctr">
                  <a:buFont typeface="Arial" pitchFamily="34" charset="0"/>
                  <a:buNone/>
                </a:pPr>
                <a14:m>
                  <m:oMath xmlns:m="http://schemas.openxmlformats.org/officeDocument/2006/math">
                    <m:limLow>
                      <m:limLowPr>
                        <m:ctrlPr>
                          <a:rPr lang="en-US" altLang="ko-KR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en-US" altLang="ko-KR">
                            <a:solidFill>
                              <a:srgbClr val="FFFF00"/>
                            </a:solidFill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→∞</m:t>
                        </m:r>
                      </m:lim>
                    </m:limLow>
                    <m:f>
                      <m:fPr>
                        <m:ctrlPr>
                          <a:rPr lang="en-US" altLang="ko-KR" i="1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𝑔</m:t>
                        </m:r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𝑓</m:t>
                        </m:r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</m:den>
                    </m:f>
                    <m:r>
                      <a:rPr lang="en-US" altLang="ko-KR" b="0" i="1" smtClean="0">
                        <a:solidFill>
                          <a:srgbClr val="FFFF00"/>
                        </a:solidFill>
                        <a:latin typeface="Cambria Math"/>
                        <a:ea typeface="Cambria Math"/>
                      </a:rPr>
                      <m:t>=</m:t>
                    </m:r>
                    <m:limLow>
                      <m:limLowPr>
                        <m:ctrlPr>
                          <a:rPr lang="en-US" altLang="ko-KR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limLowPr>
                      <m:e>
                        <m:r>
                          <m:rPr>
                            <m:sty m:val="p"/>
                          </m:rPr>
                          <a:rPr lang="en-US" altLang="ko-KR">
                            <a:solidFill>
                              <a:srgbClr val="FFFF00"/>
                            </a:solidFill>
                            <a:latin typeface="Cambria Math"/>
                          </a:rPr>
                          <m:t>lim</m:t>
                        </m:r>
                      </m:e>
                      <m:lim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</a:rPr>
                          <m:t> →∞</m:t>
                        </m:r>
                      </m:lim>
                    </m:limLow>
                    <m:f>
                      <m:fPr>
                        <m:ctrlPr>
                          <a:rPr lang="en-US" altLang="ko-KR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𝑔</m:t>
                        </m:r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′</m:t>
                        </m:r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𝑓</m:t>
                        </m:r>
                        <m:r>
                          <a:rPr lang="en-US" altLang="ko-KR" b="0" i="1" smtClean="0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′</m:t>
                        </m:r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rgbClr val="FFFF00"/>
                            </a:solidFill>
                            <a:latin typeface="Cambria Math"/>
                            <a:ea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 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이다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3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596" y="1484784"/>
                <a:ext cx="7663379" cy="445951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5640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649426" y="3818282"/>
            <a:ext cx="3540810" cy="1976461"/>
          </a:xfrm>
          <a:prstGeom prst="roundRect">
            <a:avLst>
              <a:gd name="adj" fmla="val 9136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i="1" dirty="0">
              <a:solidFill>
                <a:srgbClr val="306362"/>
              </a:solidFill>
              <a:latin typeface="Cambria Math" panose="020405030504060302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2072" y="138509"/>
            <a:ext cx="133562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예 제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 txBox="1">
                <a:spLocks/>
              </p:cNvSpPr>
              <p:nvPr/>
            </p:nvSpPr>
            <p:spPr>
              <a:xfrm>
                <a:off x="304801" y="916438"/>
                <a:ext cx="7615571" cy="5327650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4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num>
                          <m:den>
                            <m:func>
                              <m:funcPr>
                                <m:ctrlPr>
                                  <a:rPr lang="en-US" altLang="ko-KR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ln</m:t>
                                </m:r>
                              </m:fName>
                              <m:e>
                                <m:r>
                                  <a:rPr lang="en-US" altLang="ko-KR" i="1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</m:e>
                            </m:func>
                          </m:den>
                        </m:f>
                      </m:e>
                    </m:func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=</m:t>
                    </m:r>
                    <m:func>
                      <m:func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1/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den>
                        </m:f>
                      </m:e>
                    </m:func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=∞</m:t>
                    </m:r>
                  </m:oMath>
                </a14:m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2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𝑥</m:t>
                                </m:r>
                              </m:sup>
                            </m:sSup>
                          </m:den>
                        </m:f>
                      </m:e>
                    </m:func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altLang="ko-KR" dirty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2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𝑥</m:t>
                                </m:r>
                              </m:sup>
                            </m:sSup>
                            <m:func>
                              <m:funcPr>
                                <m:ctrlP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funcPr>
                              <m:fName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ko-KR" b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ln</m:t>
                                </m:r>
                              </m:fName>
                              <m:e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2)</m:t>
                                </m:r>
                              </m:e>
                            </m:func>
                          </m:den>
                        </m:f>
                      </m:e>
                    </m:func>
                    <m:func>
                      <m:func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ko-KR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ko-KR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2</m:t>
                                </m:r>
                              </m:e>
                              <m:sup>
                                <m:r>
                                  <a:rPr lang="en-US" altLang="ko-KR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𝑥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ko-KR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(</m:t>
                                </m:r>
                                <m:func>
                                  <m:funcPr>
                                    <m:ctrlPr>
                                      <a:rPr lang="en-US" altLang="ko-KR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altLang="ko-KR" b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  <m:t>ln</m:t>
                                    </m:r>
                                  </m:fName>
                                  <m:e>
                                    <m:r>
                                      <a:rPr lang="en-US" altLang="ko-KR" b="0" i="1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  <m:t>2)</m:t>
                                    </m:r>
                                  </m:e>
                                </m:func>
                              </m:e>
                              <m:sup>
                                <m:r>
                                  <a:rPr lang="en-US" altLang="ko-KR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func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/>
                      </a:rPr>
                      <m:t>0</m:t>
                    </m:r>
                  </m:oMath>
                </a14:m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r>
                  <a:rPr lang="en-US" altLang="ko-KR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i="1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−4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𝑥</m:t>
                            </m:r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 + 1</m:t>
                            </m:r>
                          </m:den>
                        </m:f>
                      </m:e>
                    </m:func>
                    <m:r>
                      <a:rPr lang="en-US" altLang="ko-KR" i="1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=</m:t>
                    </m:r>
                    <m:func>
                      <m:funcPr>
                        <m:ctrlPr>
                          <a:rPr lang="en-US" altLang="ko-KR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ko-KR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1</m:t>
                            </m:r>
                          </m:den>
                        </m:f>
                      </m:e>
                    </m:func>
                    <m:r>
                      <a:rPr lang="en-US" altLang="ko-KR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  <a:ea typeface="Cambria Math"/>
                      </a:rPr>
                      <m:t>=∞</m:t>
                    </m:r>
                  </m:oMath>
                </a14:m>
                <a:endParaRPr lang="en-US" altLang="ko-KR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endParaRPr lang="ko-KR" altLang="en-US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3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1" y="916438"/>
                <a:ext cx="7615571" cy="5327650"/>
              </a:xfrm>
              <a:prstGeom prst="rect">
                <a:avLst/>
              </a:prstGeom>
              <a:blipFill>
                <a:blip r:embed="rId2"/>
                <a:stretch>
                  <a:fillRect l="-144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표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28409097"/>
                  </p:ext>
                </p:extLst>
              </p:nvPr>
            </p:nvGraphicFramePr>
            <p:xfrm>
              <a:off x="803437" y="3919854"/>
              <a:ext cx="3312368" cy="179349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312368">
                      <a:extLst>
                        <a:ext uri="{9D8B030D-6E8A-4147-A177-3AD203B41FA5}">
                          <a16:colId xmlns:a16="http://schemas.microsoft.com/office/drawing/2014/main" xmlns="" val="20000"/>
                        </a:ext>
                      </a:extLst>
                    </a:gridCol>
                  </a:tblGrid>
                  <a:tr h="1787664">
                    <a:tc>
                      <a:txBody>
                        <a:bodyPr/>
                        <a:lstStyle/>
                        <a:p>
                          <a:pPr marL="457200" indent="-457200">
                            <a:buFont typeface="Arial" charset="0"/>
                            <a:buChar char="•"/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p>
                                    <m:sSupPr>
                                      <m:ctrlPr>
                                        <a:rPr lang="en-US" altLang="ko-KR" sz="2800" i="1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2800" i="1">
                                          <a:solidFill>
                                            <a:schemeClr val="accent4"/>
                                          </a:solidFill>
                                          <a:latin typeface="Cambria Math"/>
                                        </a:rPr>
                                        <m:t>(</m:t>
                                      </m:r>
                                      <m:r>
                                        <a:rPr lang="en-US" altLang="ko-KR" sz="2800" i="1">
                                          <a:solidFill>
                                            <a:schemeClr val="accent4"/>
                                          </a:solidFill>
                                          <a:latin typeface="Cambria Math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sz="2800" i="1">
                                          <a:solidFill>
                                            <a:schemeClr val="accent4"/>
                                          </a:solidFill>
                                          <a:latin typeface="Cambria Math"/>
                                        </a:rPr>
                                        <m:t>𝑟</m:t>
                                      </m:r>
                                    </m:sup>
                                  </m:sSup>
                                  <m:r>
                                    <a:rPr lang="en-US" altLang="ko-KR" sz="2800" i="1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altLang="ko-KR" sz="2800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</a:rPr>
                                <m:t>=</m:t>
                              </m:r>
                              <m:r>
                                <a:rPr lang="en-US" altLang="ko-KR" sz="2800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</a:rPr>
                                <m:t>𝑟</m:t>
                              </m:r>
                              <m:r>
                                <a:rPr lang="en-US" altLang="ko-KR" sz="2800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𝑟</m:t>
                                  </m:r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−1</m:t>
                                  </m:r>
                                </m:sup>
                              </m:sSup>
                            </m:oMath>
                          </a14:m>
                          <a:endParaRPr lang="en-US" altLang="ko-KR" sz="2800" dirty="0" smtClean="0">
                            <a:solidFill>
                              <a:schemeClr val="accent4"/>
                            </a:solidFill>
                          </a:endParaRPr>
                        </a:p>
                        <a:p>
                          <a:pPr marL="457200" indent="-457200">
                            <a:buFont typeface="Arial" charset="0"/>
                            <a:buChar char="•"/>
                          </a:pPr>
                          <a:endParaRPr lang="en-US" altLang="ko-KR" sz="800" dirty="0" smtClean="0">
                            <a:solidFill>
                              <a:schemeClr val="accent4"/>
                            </a:solidFill>
                          </a:endParaRPr>
                        </a:p>
                        <a:p>
                          <a:pPr marL="457200" indent="-457200">
                            <a:buFont typeface="Arial" charset="0"/>
                            <a:buChar char="•"/>
                          </a:pPr>
                          <a14:m>
                            <m:oMath xmlns:m="http://schemas.openxmlformats.org/officeDocument/2006/math">
                              <m:func>
                                <m:funcPr>
                                  <m:ctrlP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a:rPr lang="en-US" altLang="ko-KR" sz="2800" b="0" i="0" smtClean="0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(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ko-KR" sz="2800" b="0" i="0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ln</m:t>
                                  </m:r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</m:fName>
                                <m:e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)′=</m:t>
                                  </m:r>
                                  <m:f>
                                    <m:fPr>
                                      <m:ctrlPr>
                                        <a:rPr lang="en-US" altLang="ko-KR" sz="2800" b="0" i="1" smtClean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altLang="ko-KR" sz="2800" b="0" i="1" smtClean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r>
                                        <a:rPr lang="en-US" altLang="ko-KR" sz="2800" b="0" i="1" smtClean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den>
                                  </m:f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⁡ </m:t>
                                  </m:r>
                                </m:e>
                              </m:func>
                            </m:oMath>
                          </a14:m>
                          <a:endParaRPr lang="en-US" altLang="ko-KR" sz="2800" dirty="0" smtClean="0">
                            <a:solidFill>
                              <a:schemeClr val="accent4"/>
                            </a:solidFill>
                          </a:endParaRPr>
                        </a:p>
                        <a:p>
                          <a:pPr marL="0" indent="0">
                            <a:buFont typeface="Arial" charset="0"/>
                            <a:buNone/>
                          </a:pPr>
                          <a:endParaRPr lang="en-US" altLang="ko-KR" sz="800" dirty="0" smtClean="0">
                            <a:solidFill>
                              <a:schemeClr val="accent4"/>
                            </a:solidFill>
                          </a:endParaRPr>
                        </a:p>
                        <a:p>
                          <a:pPr marL="457200" indent="-457200">
                            <a:buFont typeface="Arial" charset="0"/>
                            <a:buChar char="•"/>
                          </a:pPr>
                          <a14:m>
                            <m:oMath xmlns:m="http://schemas.openxmlformats.org/officeDocument/2006/math">
                              <m:func>
                                <m:funcPr>
                                  <m:ctrlPr>
                                    <a:rPr lang="en-US" altLang="ko-KR" sz="2800" b="0" i="1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a:rPr lang="en-US" altLang="ko-KR" sz="2800" b="0" i="1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(</m:t>
                                  </m:r>
                                  <m:sSup>
                                    <m:sSupPr>
                                      <m:ctrlPr>
                                        <a:rPr lang="en-US" altLang="ko-KR" sz="2800" b="0" i="1" smtClean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2800" b="0" i="1" smtClean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p>
                                      <m:r>
                                        <a:rPr lang="en-US" altLang="ko-KR" sz="2800" b="0" i="1" smtClean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sup>
                                  </m:sSup>
                                </m:fName>
                                <m:e>
                                  <m:r>
                                    <a:rPr lang="en-US" altLang="ko-KR" sz="2800" b="0" i="1">
                                      <a:solidFill>
                                        <a:schemeClr val="accent4"/>
                                      </a:solidFill>
                                      <a:latin typeface="Cambria Math"/>
                                    </a:rPr>
                                    <m:t>)′</m:t>
                                  </m:r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  <m:sSup>
                                    <m:sSupPr>
                                      <m:ctrlPr>
                                        <a:rPr lang="en-US" altLang="ko-KR" sz="2800" b="0" i="1" smtClean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2800" b="0" i="1" smtClean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p>
                                      <m:r>
                                        <a:rPr lang="en-US" altLang="ko-KR" sz="2800" b="0" i="1" smtClean="0">
                                          <a:solidFill>
                                            <a:schemeClr val="accent4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sup>
                                  </m:sSup>
                                  <m:r>
                                    <a:rPr lang="en-US" altLang="ko-KR" sz="2800" b="0" i="0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ko-KR" sz="2800" b="0" i="0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ln</m:t>
                                  </m:r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  <m:r>
                                    <a:rPr lang="en-US" altLang="ko-KR" sz="2800" b="0" i="1" smtClean="0">
                                      <a:solidFill>
                                        <a:schemeClr val="accent4"/>
                                      </a:solidFill>
                                      <a:latin typeface="Cambria Math" panose="02040503050406030204" pitchFamily="18" charset="0"/>
                                    </a:rPr>
                                    <m:t>)⁡ </m:t>
                                  </m:r>
                                </m:e>
                              </m:func>
                            </m:oMath>
                          </a14:m>
                          <a:endParaRPr lang="en-US" altLang="ko-KR" sz="2800" b="0" i="1" dirty="0" smtClean="0">
                            <a:latin typeface="굴림" panose="020B0600000101010101" pitchFamily="50" charset="-127"/>
                          </a:endParaRPr>
                        </a:p>
                      </a:txBody>
                      <a:tcPr>
                        <a:lnL w="317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00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표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28409097"/>
                  </p:ext>
                </p:extLst>
              </p:nvPr>
            </p:nvGraphicFramePr>
            <p:xfrm>
              <a:off x="803437" y="3919854"/>
              <a:ext cx="3312368" cy="179349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312368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</a:tblGrid>
                  <a:tr h="1793494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lnL w="317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17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17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175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t="-33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Fallback>
      </mc:AlternateContent>
      <p:grpSp>
        <p:nvGrpSpPr>
          <p:cNvPr id="12" name="그룹 11"/>
          <p:cNvGrpSpPr/>
          <p:nvPr/>
        </p:nvGrpSpPr>
        <p:grpSpPr>
          <a:xfrm>
            <a:off x="5169617" y="2914178"/>
            <a:ext cx="4337377" cy="3461508"/>
            <a:chOff x="4797477" y="2782581"/>
            <a:chExt cx="4337377" cy="3461508"/>
          </a:xfrm>
        </p:grpSpPr>
        <p:sp>
          <p:nvSpPr>
            <p:cNvPr id="11" name="직사각형 10"/>
            <p:cNvSpPr/>
            <p:nvPr/>
          </p:nvSpPr>
          <p:spPr>
            <a:xfrm>
              <a:off x="4797477" y="2782581"/>
              <a:ext cx="4176402" cy="34615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" name="그룹 4"/>
            <p:cNvGrpSpPr/>
            <p:nvPr/>
          </p:nvGrpSpPr>
          <p:grpSpPr>
            <a:xfrm>
              <a:off x="4797477" y="2782581"/>
              <a:ext cx="4337377" cy="3461508"/>
              <a:chOff x="839604" y="3463001"/>
              <a:chExt cx="4059245" cy="3186173"/>
            </a:xfrm>
          </p:grpSpPr>
          <p:pic>
            <p:nvPicPr>
              <p:cNvPr id="6" name="그림 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9604" y="3463001"/>
                <a:ext cx="3490943" cy="3186173"/>
              </a:xfrm>
              <a:prstGeom prst="rect">
                <a:avLst/>
              </a:prstGeom>
            </p:spPr>
          </p:pic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" name="TextBox 6"/>
                  <p:cNvSpPr txBox="1"/>
                  <p:nvPr/>
                </p:nvSpPr>
                <p:spPr>
                  <a:xfrm>
                    <a:off x="2361366" y="3591585"/>
                    <a:ext cx="1224136" cy="33995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altLang="ko-KR" sz="18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en-US" altLang="ko-KR" sz="1800" b="0" i="1" smtClean="0">
                              <a:latin typeface="Cambria Math"/>
                            </a:rPr>
                            <m:t>=</m:t>
                          </m:r>
                          <m:sSup>
                            <m:sSupPr>
                              <m:ctrlPr>
                                <a:rPr lang="en-US" altLang="ko-KR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ko-KR" sz="1800" b="0" i="1" smtClean="0">
                                  <a:latin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ko-KR" sz="1800" b="0" i="1" smtClean="0">
                                  <a:latin typeface="Cambria Math"/>
                                </a:rPr>
                                <m:t>𝑥</m:t>
                              </m:r>
                            </m:sup>
                          </m:sSup>
                        </m:oMath>
                      </m:oMathPara>
                    </a14:m>
                    <a:endParaRPr lang="ko-KR" altLang="en-US" sz="1800" dirty="0">
                      <a:latin typeface="-윤고딕330" panose="02030504000101010101" pitchFamily="18" charset="-127"/>
                      <a:ea typeface="-윤고딕330" panose="02030504000101010101" pitchFamily="18" charset="-127"/>
                    </a:endParaRPr>
                  </a:p>
                </p:txBody>
              </p:sp>
            </mc:Choice>
            <mc:Fallback xmlns="">
              <p:sp>
                <p:nvSpPr>
                  <p:cNvPr id="7" name="TextBox 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361366" y="3591585"/>
                    <a:ext cx="1224136" cy="339955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b="-3279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" name="TextBox 7"/>
                  <p:cNvSpPr txBox="1"/>
                  <p:nvPr/>
                </p:nvSpPr>
                <p:spPr>
                  <a:xfrm>
                    <a:off x="3554524" y="3632886"/>
                    <a:ext cx="1116124" cy="33995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altLang="ko-KR" sz="18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en-US" altLang="ko-KR" sz="1800" b="0" i="1" smtClean="0">
                              <a:latin typeface="Cambria Math"/>
                            </a:rPr>
                            <m:t>=</m:t>
                          </m:r>
                          <m:r>
                            <a:rPr lang="en-US" altLang="ko-KR" sz="1800" b="0" i="1" smtClean="0">
                              <a:latin typeface="Cambria Math"/>
                            </a:rPr>
                            <m:t>𝑥</m:t>
                          </m:r>
                        </m:oMath>
                      </m:oMathPara>
                    </a14:m>
                    <a:endParaRPr lang="ko-KR" altLang="en-US" sz="1800" dirty="0">
                      <a:latin typeface="-윤고딕330" panose="02030504000101010101" pitchFamily="18" charset="-127"/>
                      <a:ea typeface="-윤고딕330" panose="02030504000101010101" pitchFamily="18" charset="-127"/>
                    </a:endParaRPr>
                  </a:p>
                </p:txBody>
              </p:sp>
            </mc:Choice>
            <mc:Fallback xmlns="">
              <p:sp>
                <p:nvSpPr>
                  <p:cNvPr id="8" name="TextBox 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554524" y="3632886"/>
                    <a:ext cx="1116124" cy="339955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b="-4918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" name="TextBox 8"/>
                  <p:cNvSpPr txBox="1"/>
                  <p:nvPr/>
                </p:nvSpPr>
                <p:spPr>
                  <a:xfrm>
                    <a:off x="3585502" y="4509814"/>
                    <a:ext cx="1313347" cy="33995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altLang="ko-KR" sz="1800" b="0" i="1" smtClean="0">
                              <a:latin typeface="Cambria Math"/>
                            </a:rPr>
                            <m:t>𝑦</m:t>
                          </m:r>
                          <m:r>
                            <a:rPr lang="en-US" altLang="ko-KR" sz="1800" b="0" i="1" smtClean="0">
                              <a:latin typeface="Cambria Math"/>
                            </a:rPr>
                            <m:t>=</m:t>
                          </m:r>
                          <m:func>
                            <m:funcPr>
                              <m:ctrlPr>
                                <a:rPr lang="en-US" altLang="ko-KR" sz="1800" b="0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altLang="ko-KR" sz="1800" b="0" i="0" smtClean="0">
                                  <a:latin typeface="Cambria Math"/>
                                </a:rPr>
                                <m:t>ln</m:t>
                              </m:r>
                            </m:fName>
                            <m:e>
                              <m:r>
                                <a:rPr lang="en-US" altLang="ko-KR" sz="18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func>
                        </m:oMath>
                      </m:oMathPara>
                    </a14:m>
                    <a:endParaRPr lang="ko-KR" altLang="en-US" sz="1800" dirty="0">
                      <a:latin typeface="-윤고딕330" panose="02030504000101010101" pitchFamily="18" charset="-127"/>
                      <a:ea typeface="-윤고딕330" panose="02030504000101010101" pitchFamily="18" charset="-127"/>
                    </a:endParaRPr>
                  </a:p>
                </p:txBody>
              </p:sp>
            </mc:Choice>
            <mc:Fallback xmlns="">
              <p:sp>
                <p:nvSpPr>
                  <p:cNvPr id="9" name="TextBox 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585502" y="4509814"/>
                    <a:ext cx="1313347" cy="339955"/>
                  </a:xfrm>
                  <a:prstGeom prst="rect">
                    <a:avLst/>
                  </a:prstGeom>
                  <a:blipFill>
                    <a:blip r:embed="rId7"/>
                    <a:stretch>
                      <a:fillRect b="-5000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129959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565064" y="3382348"/>
            <a:ext cx="4995763" cy="2816433"/>
          </a:xfrm>
          <a:prstGeom prst="roundRect">
            <a:avLst>
              <a:gd name="adj" fmla="val 9136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i="1" dirty="0">
              <a:solidFill>
                <a:srgbClr val="306362"/>
              </a:solidFill>
              <a:latin typeface="Cambria Math" panose="020405030504060302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2072" y="138509"/>
            <a:ext cx="545373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 수열의 극한 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&amp; </a:t>
            </a:r>
            <a:r>
              <a:rPr lang="ko-KR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함수의 극한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 txBox="1">
                <a:spLocks/>
              </p:cNvSpPr>
              <p:nvPr/>
            </p:nvSpPr>
            <p:spPr>
              <a:xfrm>
                <a:off x="894675" y="3538698"/>
                <a:ext cx="4795518" cy="2563060"/>
              </a:xfrm>
              <a:prstGeom prst="rect">
                <a:avLst/>
              </a:prstGeom>
            </p:spPr>
            <p:txBody>
              <a:bodyPr/>
              <a:lstStyle>
                <a:lvl1pPr marL="342900" indent="-3429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24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–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»"/>
                  <a:defRPr sz="18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1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𝑛</m:t>
                            </m:r>
                          </m:num>
                          <m:den>
                            <m:func>
                              <m:funcPr>
                                <m:ctrlP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ln</m:t>
                                </m:r>
                              </m:fName>
                              <m:e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𝑛</m:t>
                                </m:r>
                              </m:e>
                            </m:func>
                          </m:den>
                        </m:f>
                      </m:e>
                    </m:func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func>
                      <m:func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num>
                          <m:den>
                            <m:func>
                              <m:funcPr>
                                <m:ctrlP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ko-KR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ln</m:t>
                                </m:r>
                              </m:fName>
                              <m:e>
                                <m: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</m:e>
                            </m:func>
                          </m:den>
                        </m:f>
                      </m:e>
                    </m:func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=∞</m:t>
                    </m:r>
                  </m:oMath>
                </a14:m>
                <a:endParaRPr lang="en-US" altLang="ko-KR" dirty="0" smtClean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r>
                  <a:rPr lang="en-US" altLang="ko-KR" dirty="0" smtClean="0">
                    <a:solidFill>
                      <a:schemeClr val="tx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2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𝑛</m:t>
                                </m:r>
                              </m:sup>
                            </m:sSup>
                          </m:den>
                        </m:f>
                      </m:e>
                    </m:func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altLang="ko-KR" dirty="0">
                    <a:solidFill>
                      <a:schemeClr val="tx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2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𝑥</m:t>
                                </m:r>
                              </m:sup>
                            </m:sSup>
                          </m:den>
                        </m:f>
                      </m:e>
                    </m:func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/>
                      </a:rPr>
                      <m:t>0</m:t>
                    </m:r>
                  </m:oMath>
                </a14:m>
                <a:endParaRPr lang="en-US" altLang="ko-KR" dirty="0" smtClean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−4</m:t>
                            </m:r>
                          </m:num>
                          <m:den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𝑛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 + 1</m:t>
                            </m:r>
                          </m:den>
                        </m:f>
                      </m:e>
                    </m:func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/>
                      </a:rPr>
                      <m:t>=</m:t>
                    </m:r>
                    <m:func>
                      <m:funcPr>
                        <m:ctrlPr>
                          <a:rPr lang="en-US" altLang="ko-KR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ko-KR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−4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𝑥</m:t>
                            </m:r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 + 1</m:t>
                            </m:r>
                          </m:den>
                        </m:f>
                      </m:e>
                    </m:func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/>
                      </a:rPr>
                      <m:t>=∞</m:t>
                    </m:r>
                  </m:oMath>
                </a14:m>
                <a:endParaRPr lang="en-US" altLang="ko-KR" dirty="0" smtClean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>
                  <a:buFont typeface="Arial" pitchFamily="34" charset="0"/>
                  <a:buNone/>
                </a:pPr>
                <a:endParaRPr lang="ko-KR" altLang="en-US" dirty="0">
                  <a:solidFill>
                    <a:schemeClr val="tx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3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4675" y="3538698"/>
                <a:ext cx="4795518" cy="2563060"/>
              </a:xfrm>
              <a:prstGeom prst="rect">
                <a:avLst/>
              </a:prstGeom>
              <a:blipFill>
                <a:blip r:embed="rId2"/>
                <a:stretch>
                  <a:fillRect l="-22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내용 개체 틀 2"/>
              <p:cNvSpPr txBox="1">
                <a:spLocks/>
              </p:cNvSpPr>
              <p:nvPr/>
            </p:nvSpPr>
            <p:spPr bwMode="gray">
              <a:xfrm>
                <a:off x="565065" y="1294689"/>
                <a:ext cx="7615571" cy="19693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3200" b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rgbClr val="000000"/>
                    </a:solidFill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rgbClr val="000000"/>
                    </a:solidFill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rgbClr val="000000"/>
                    </a:solidFill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rgbClr val="000000"/>
                    </a:solidFill>
                    <a:latin typeface="+mn-lt"/>
                  </a:defRPr>
                </a:lvl9pPr>
              </a:lstStyle>
              <a:p>
                <a:pPr marL="0" indent="0" eaLnBrk="1" hangingPunct="1">
                  <a:buNone/>
                </a:pP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양의실수집합에서 정의된 함수 </a:t>
                </a:r>
                <a14:m>
                  <m:oMath xmlns:m="http://schemas.openxmlformats.org/officeDocument/2006/math">
                    <m:r>
                      <a:rPr lang="en-US" altLang="ko-KR" sz="2800" b="0" i="1" kern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ko-KR" sz="2800" b="0" i="1" kern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800" b="0" i="1" kern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ko-KR" sz="2800" b="0" i="1" kern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에</a:t>
                </a:r>
                <a:r>
                  <a:rPr lang="en-US" altLang="ko-KR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대하여</a:t>
                </a:r>
                <a:endParaRPr lang="en-US" altLang="ko-KR" sz="24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eaLnBrk="1" hangingPunct="1">
                  <a:buNone/>
                </a:pP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수열</a:t>
                </a:r>
                <a:r>
                  <a:rPr lang="ko-KR" altLang="en-US" sz="28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sz="2800" i="1" kern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800" b="0" i="1" kern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800" b="0" i="1" kern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800" b="0" i="1" kern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altLang="ko-KR" sz="28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</a:t>
                </a:r>
                <a:r>
                  <a:rPr lang="ko-KR" altLang="en-US" sz="28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800" b="0" i="1" kern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800" b="0" i="1" kern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800" b="0" i="1" kern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sz="2800" b="0" i="1" kern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800" b="0" i="1" kern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ko-KR" sz="2800" b="0" i="1" kern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800" b="0" i="1" kern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ko-KR" sz="2800" b="0" i="1" kern="0" smtClean="0">
                        <a:solidFill>
                          <a:srgbClr val="FFFF0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을</a:t>
                </a:r>
                <a:r>
                  <a:rPr lang="en-US" altLang="ko-KR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만족하면</a:t>
                </a:r>
                <a:endParaRPr lang="en-US" altLang="ko-KR" sz="28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  <a:p>
                <a:pPr marL="0" indent="0" eaLnBrk="1" hangingPunct="1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800" i="1" kern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800" i="1" ker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800" ker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800" b="0" i="1" kern="0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ko-KR" sz="2800" i="1" kern="0">
                                <a:solidFill>
                                  <a:srgbClr val="FFFF00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sz="2800" i="1" kern="0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altLang="ko-KR" sz="2800" b="0" i="1" kern="0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2800" b="0" i="1" kern="0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2800" b="0" i="1" kern="0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𝑛</m:t>
                            </m:r>
                          </m:sub>
                        </m:sSub>
                      </m:e>
                    </m:func>
                    <m:r>
                      <a:rPr lang="en-US" altLang="ko-KR" sz="2800" i="1" kern="0" smtClean="0">
                        <a:solidFill>
                          <a:srgbClr val="FFFF00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altLang="ko-KR" sz="2800" kern="0" dirty="0">
                    <a:solidFill>
                      <a:srgbClr val="FFFF00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ko-KR" sz="2800" i="1" ker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800" i="1" ker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800" ker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2800" i="1" kern="0">
                                <a:solidFill>
                                  <a:srgbClr val="FFFF00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ko-KR" sz="2800" i="1" kern="0">
                                <a:solidFill>
                                  <a:srgbClr val="FFFF00"/>
                                </a:solidFill>
                                <a:latin typeface="Cambria Math"/>
                                <a:ea typeface="Cambria Math"/>
                              </a:rPr>
                              <m:t>→</m:t>
                            </m:r>
                            <m:r>
                              <a:rPr lang="en-US" altLang="ko-KR" sz="2800" i="1" kern="0" smtClean="0">
                                <a:solidFill>
                                  <a:srgbClr val="FFFF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∞</m:t>
                            </m:r>
                          </m:lim>
                        </m:limLow>
                      </m:fName>
                      <m:e>
                        <m:r>
                          <a:rPr lang="en-US" altLang="ko-KR" sz="2800" b="0" i="1" kern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𝑓</m:t>
                        </m:r>
                        <m:r>
                          <a:rPr lang="en-US" altLang="ko-KR" sz="2800" b="0" i="1" kern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(</m:t>
                        </m:r>
                        <m:r>
                          <a:rPr lang="en-US" altLang="ko-KR" sz="2800" b="0" i="1" kern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𝑥</m:t>
                        </m:r>
                        <m:r>
                          <a:rPr lang="en-US" altLang="ko-KR" sz="2800" b="0" i="1" kern="0" smtClean="0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  <m:t>)</m:t>
                        </m:r>
                      </m:e>
                    </m:func>
                  </m:oMath>
                </a14:m>
                <a:r>
                  <a:rPr lang="en-US" altLang="ko-KR" sz="28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 </a:t>
                </a:r>
                <a:r>
                  <a:rPr lang="ko-KR" altLang="en-US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이 성립한다</a:t>
                </a:r>
                <a:r>
                  <a:rPr lang="en-US" altLang="ko-KR" sz="2400" kern="0" dirty="0" smtClean="0">
                    <a:solidFill>
                      <a:schemeClr val="bg1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.</a:t>
                </a:r>
                <a:endParaRPr lang="ko-KR" altLang="en-US" kern="0" dirty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4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gray">
              <a:xfrm>
                <a:off x="565065" y="1294689"/>
                <a:ext cx="7615571" cy="1969375"/>
              </a:xfrm>
              <a:prstGeom prst="rect">
                <a:avLst/>
              </a:prstGeom>
              <a:blipFill>
                <a:blip r:embed="rId3"/>
                <a:stretch>
                  <a:fillRect l="-128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353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/>
          <p:cNvSpPr>
            <a:spLocks noChangeArrowheads="1" noChangeShapeType="1" noTextEdit="1"/>
          </p:cNvSpPr>
          <p:nvPr/>
        </p:nvSpPr>
        <p:spPr bwMode="gray">
          <a:xfrm>
            <a:off x="3200400" y="2667000"/>
            <a:ext cx="5715000" cy="838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endParaRPr lang="ko-KR" altLang="en-US" sz="3600" b="1" kern="10" dirty="0">
              <a:ln w="3810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hlink"/>
                  </a:gs>
                </a:gsLst>
                <a:lin ang="0" scaled="1"/>
              </a:gradFill>
              <a:effectLst>
                <a:outerShdw dist="107763" dir="2700000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34979" y="2760296"/>
            <a:ext cx="5122043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80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</a:rPr>
              <a:t>Good Luck!</a:t>
            </a:r>
          </a:p>
        </p:txBody>
      </p:sp>
    </p:spTree>
    <p:extLst>
      <p:ext uri="{BB962C8B-B14F-4D97-AF65-F5344CB8AC3E}">
        <p14:creationId xmlns:p14="http://schemas.microsoft.com/office/powerpoint/2010/main" val="17559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엘티컴(최인호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621</Words>
  <Application>Microsoft Office PowerPoint</Application>
  <PresentationFormat>와이드스크린</PresentationFormat>
  <Paragraphs>210</Paragraphs>
  <Slides>30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40" baseType="lpstr">
      <vt:lpstr>KoPub돋움체 Bold</vt:lpstr>
      <vt:lpstr>굴림</vt:lpstr>
      <vt:lpstr>나눔고딕 ExtraBold</vt:lpstr>
      <vt:lpstr>맑은 고딕</vt:lpstr>
      <vt:lpstr>-윤고딕330</vt:lpstr>
      <vt:lpstr>함초롬바탕</vt:lpstr>
      <vt:lpstr>Arial</vt:lpstr>
      <vt:lpstr>Cambria Math</vt:lpstr>
      <vt:lpstr>Wingdings</vt:lpstr>
      <vt:lpstr>엘티컴(최인호)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ltcommunication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ino</dc:creator>
  <cp:lastModifiedBy>2015_hp2</cp:lastModifiedBy>
  <cp:revision>61</cp:revision>
  <dcterms:created xsi:type="dcterms:W3CDTF">2009-08-15T06:02:04Z</dcterms:created>
  <dcterms:modified xsi:type="dcterms:W3CDTF">2018-02-20T09:48:07Z</dcterms:modified>
</cp:coreProperties>
</file>